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2" r:id="rId7"/>
    <p:sldId id="267" r:id="rId8"/>
    <p:sldId id="263" r:id="rId9"/>
    <p:sldId id="260" r:id="rId10"/>
    <p:sldId id="261" r:id="rId11"/>
    <p:sldId id="265" r:id="rId12"/>
    <p:sldId id="268"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61" d="100"/>
          <a:sy n="61" d="100"/>
        </p:scale>
        <p:origin x="62"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3131DB-AB47-4050-8549-9AFF0305200E}" type="datetimeFigureOut">
              <a:rPr lang="en-GB" smtClean="0"/>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443285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3131DB-AB47-4050-8549-9AFF0305200E}" type="datetimeFigureOut">
              <a:rPr lang="en-GB" smtClean="0"/>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408733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3131DB-AB47-4050-8549-9AFF0305200E}" type="datetimeFigureOut">
              <a:rPr lang="en-GB" smtClean="0"/>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273565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3131DB-AB47-4050-8549-9AFF0305200E}" type="datetimeFigureOut">
              <a:rPr lang="en-GB" smtClean="0"/>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7624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3131DB-AB47-4050-8549-9AFF0305200E}" type="datetimeFigureOut">
              <a:rPr lang="en-GB" smtClean="0"/>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365785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53131DB-AB47-4050-8549-9AFF0305200E}" type="datetimeFigureOut">
              <a:rPr lang="en-GB" smtClean="0"/>
              <a:t>02/11/2016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204531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3131DB-AB47-4050-8549-9AFF0305200E}" type="datetimeFigureOut">
              <a:rPr lang="en-GB" smtClean="0"/>
              <a:t>02/11/2016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338424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53131DB-AB47-4050-8549-9AFF0305200E}" type="datetimeFigureOut">
              <a:rPr lang="en-GB" smtClean="0"/>
              <a:t>02/11/2016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19481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131DB-AB47-4050-8549-9AFF0305200E}" type="datetimeFigureOut">
              <a:rPr lang="en-GB" smtClean="0"/>
              <a:t>02/11/2016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308318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3131DB-AB47-4050-8549-9AFF0305200E}" type="datetimeFigureOut">
              <a:rPr lang="en-GB" smtClean="0"/>
              <a:t>02/11/2016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94517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3131DB-AB47-4050-8549-9AFF0305200E}" type="datetimeFigureOut">
              <a:rPr lang="en-GB" smtClean="0"/>
              <a:t>02/11/2016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5E599-7254-4BE0-B913-175B418ED881}" type="slidenum">
              <a:rPr lang="en-GB" smtClean="0"/>
              <a:t>‹#›</a:t>
            </a:fld>
            <a:endParaRPr lang="en-GB"/>
          </a:p>
        </p:txBody>
      </p:sp>
    </p:spTree>
    <p:extLst>
      <p:ext uri="{BB962C8B-B14F-4D97-AF65-F5344CB8AC3E}">
        <p14:creationId xmlns:p14="http://schemas.microsoft.com/office/powerpoint/2010/main" val="190840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131DB-AB47-4050-8549-9AFF0305200E}" type="datetimeFigureOut">
              <a:rPr lang="en-GB" smtClean="0"/>
              <a:t>02/11/2016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5E599-7254-4BE0-B913-175B418ED881}" type="slidenum">
              <a:rPr lang="en-GB" smtClean="0"/>
              <a:t>‹#›</a:t>
            </a:fld>
            <a:endParaRPr lang="en-GB"/>
          </a:p>
        </p:txBody>
      </p:sp>
    </p:spTree>
    <p:extLst>
      <p:ext uri="{BB962C8B-B14F-4D97-AF65-F5344CB8AC3E}">
        <p14:creationId xmlns:p14="http://schemas.microsoft.com/office/powerpoint/2010/main" val="1564387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64221"/>
          </a:xfrm>
        </p:spPr>
        <p:txBody>
          <a:bodyPr>
            <a:normAutofit/>
          </a:bodyPr>
          <a:lstStyle/>
          <a:p>
            <a:r>
              <a:rPr lang="en-GB" sz="7200" dirty="0"/>
              <a:t>Frank Randell</a:t>
            </a:r>
          </a:p>
        </p:txBody>
      </p:sp>
      <p:sp>
        <p:nvSpPr>
          <p:cNvPr id="3" name="Subtitle 2"/>
          <p:cNvSpPr>
            <a:spLocks noGrp="1"/>
          </p:cNvSpPr>
          <p:nvPr>
            <p:ph type="subTitle" idx="1"/>
          </p:nvPr>
        </p:nvSpPr>
        <p:spPr/>
        <p:txBody>
          <a:bodyPr>
            <a:normAutofit lnSpcReduction="10000"/>
          </a:bodyPr>
          <a:lstStyle/>
          <a:p>
            <a:r>
              <a:rPr lang="en-GB" dirty="0"/>
              <a:t>Founder Member of Thanet Road Club</a:t>
            </a:r>
          </a:p>
          <a:p>
            <a:r>
              <a:rPr lang="en-GB" dirty="0"/>
              <a:t>He was just 19 when the club was started</a:t>
            </a:r>
          </a:p>
          <a:p>
            <a:r>
              <a:rPr lang="en-GB" dirty="0"/>
              <a:t>Interviewed by Jack Hill and Flynn Robinson on 17</a:t>
            </a:r>
            <a:r>
              <a:rPr lang="en-GB" baseline="30000" dirty="0"/>
              <a:t>th</a:t>
            </a:r>
            <a:r>
              <a:rPr lang="en-GB" dirty="0"/>
              <a:t> January 2016 for The Young Biographers’ Project</a:t>
            </a:r>
          </a:p>
        </p:txBody>
      </p:sp>
    </p:spTree>
    <p:extLst>
      <p:ext uri="{BB962C8B-B14F-4D97-AF65-F5344CB8AC3E}">
        <p14:creationId xmlns:p14="http://schemas.microsoft.com/office/powerpoint/2010/main" val="3590291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low riding style, sometimes so low Frank would smash his forehead on the extension. Not a bike helmet in sight!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5640" y="2135918"/>
            <a:ext cx="5760720" cy="3730752"/>
          </a:xfrm>
        </p:spPr>
      </p:pic>
    </p:spTree>
    <p:extLst>
      <p:ext uri="{BB962C8B-B14F-4D97-AF65-F5344CB8AC3E}">
        <p14:creationId xmlns:p14="http://schemas.microsoft.com/office/powerpoint/2010/main" val="80376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Just a few of Frank’s medals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2831" y="1825625"/>
            <a:ext cx="7746337" cy="4351338"/>
          </a:xfrm>
        </p:spPr>
      </p:pic>
    </p:spTree>
    <p:extLst>
      <p:ext uri="{BB962C8B-B14F-4D97-AF65-F5344CB8AC3E}">
        <p14:creationId xmlns:p14="http://schemas.microsoft.com/office/powerpoint/2010/main" val="32853565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Frank still holds the following Place to Place Records (there and back)</a:t>
            </a:r>
          </a:p>
        </p:txBody>
      </p:sp>
      <p:sp>
        <p:nvSpPr>
          <p:cNvPr id="3" name="Content Placeholder 2"/>
          <p:cNvSpPr>
            <a:spLocks noGrp="1"/>
          </p:cNvSpPr>
          <p:nvPr>
            <p:ph idx="1"/>
          </p:nvPr>
        </p:nvSpPr>
        <p:spPr>
          <a:xfrm>
            <a:off x="838200" y="2668044"/>
            <a:ext cx="10515600" cy="3508918"/>
          </a:xfrm>
        </p:spPr>
        <p:txBody>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Ramsgate Canterbury		1:19:50	September 1949</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Ramsgate Deal			58:04		June 1950</a:t>
            </a:r>
          </a:p>
          <a:p>
            <a:r>
              <a:rPr lang="en-GB" dirty="0">
                <a:latin typeface="Calibri" panose="020F0502020204030204" pitchFamily="34" charset="0"/>
                <a:ea typeface="Calibri" panose="020F0502020204030204" pitchFamily="34" charset="0"/>
                <a:cs typeface="Times New Roman" panose="02020603050405020304" pitchFamily="18" charset="0"/>
              </a:rPr>
              <a:t>Ramsgate Dover			1:35:12	August 1952	</a:t>
            </a:r>
            <a:endParaRPr lang="en-GB" dirty="0"/>
          </a:p>
        </p:txBody>
      </p:sp>
    </p:spTree>
    <p:extLst>
      <p:ext uri="{BB962C8B-B14F-4D97-AF65-F5344CB8AC3E}">
        <p14:creationId xmlns:p14="http://schemas.microsoft.com/office/powerpoint/2010/main" val="409329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Once a TRC member, always a TRC member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7457" y="2184854"/>
            <a:ext cx="3056378" cy="4351338"/>
          </a:xfrm>
        </p:spPr>
      </p:pic>
    </p:spTree>
    <p:extLst>
      <p:ext uri="{BB962C8B-B14F-4D97-AF65-F5344CB8AC3E}">
        <p14:creationId xmlns:p14="http://schemas.microsoft.com/office/powerpoint/2010/main" val="1104810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Frank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5926" y="1825625"/>
            <a:ext cx="6500147" cy="4351338"/>
          </a:xfrm>
        </p:spPr>
      </p:pic>
    </p:spTree>
    <p:extLst>
      <p:ext uri="{BB962C8B-B14F-4D97-AF65-F5344CB8AC3E}">
        <p14:creationId xmlns:p14="http://schemas.microsoft.com/office/powerpoint/2010/main" val="2008389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Club Champion and Club Legend</a:t>
            </a:r>
          </a:p>
        </p:txBody>
      </p:sp>
      <p:sp>
        <p:nvSpPr>
          <p:cNvPr id="3" name="Content Placeholder 2"/>
          <p:cNvSpPr>
            <a:spLocks noGrp="1"/>
          </p:cNvSpPr>
          <p:nvPr>
            <p:ph idx="1"/>
          </p:nvPr>
        </p:nvSpPr>
        <p:spPr/>
        <p:txBody>
          <a:bodyPr/>
          <a:lstStyle/>
          <a:p>
            <a:pPr marL="0" indent="0">
              <a:buNone/>
            </a:pPr>
            <a:r>
              <a:rPr lang="en-GB" dirty="0"/>
              <a:t>				</a:t>
            </a:r>
            <a:r>
              <a:rPr lang="en-GB" b="1" dirty="0"/>
              <a:t>Headlines of the day</a:t>
            </a:r>
          </a:p>
          <a:p>
            <a:r>
              <a:rPr lang="en-GB" dirty="0"/>
              <a:t>“Randell’s still on form”</a:t>
            </a:r>
          </a:p>
          <a:p>
            <a:r>
              <a:rPr lang="en-GB" dirty="0"/>
              <a:t>“Randell’s runaway victory”</a:t>
            </a:r>
          </a:p>
          <a:p>
            <a:r>
              <a:rPr lang="en-GB" dirty="0"/>
              <a:t>“Randell smashes course record”</a:t>
            </a:r>
          </a:p>
          <a:p>
            <a:r>
              <a:rPr lang="en-GB" dirty="0"/>
              <a:t>“Team did well in Essex”</a:t>
            </a:r>
          </a:p>
          <a:p>
            <a:pPr marL="0" indent="0">
              <a:buNone/>
            </a:pPr>
            <a:endParaRPr lang="en-GB" dirty="0"/>
          </a:p>
          <a:p>
            <a:r>
              <a:rPr lang="en-GB" dirty="0"/>
              <a:t>Between the ages of 21 and 25 Frank was club champion for 4 years and he raced from 1948-1958. </a:t>
            </a:r>
          </a:p>
        </p:txBody>
      </p:sp>
    </p:spTree>
    <p:extLst>
      <p:ext uri="{BB962C8B-B14F-4D97-AF65-F5344CB8AC3E}">
        <p14:creationId xmlns:p14="http://schemas.microsoft.com/office/powerpoint/2010/main" val="599544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Good </a:t>
            </a:r>
            <a:r>
              <a:rPr lang="en-GB" b="1" dirty="0" err="1"/>
              <a:t>Ol</a:t>
            </a:r>
            <a:r>
              <a:rPr lang="en-GB" b="1" dirty="0"/>
              <a:t>’ Days</a:t>
            </a:r>
          </a:p>
        </p:txBody>
      </p:sp>
      <p:sp>
        <p:nvSpPr>
          <p:cNvPr id="4" name="Text Placeholder 3"/>
          <p:cNvSpPr>
            <a:spLocks noGrp="1"/>
          </p:cNvSpPr>
          <p:nvPr>
            <p:ph type="body" sz="half" idx="2"/>
          </p:nvPr>
        </p:nvSpPr>
        <p:spPr>
          <a:xfrm>
            <a:off x="752006" y="2057400"/>
            <a:ext cx="3932237" cy="3811588"/>
          </a:xfrm>
        </p:spPr>
        <p:txBody>
          <a:bodyPr>
            <a:noAutofit/>
          </a:bodyPr>
          <a:lstStyle/>
          <a:p>
            <a:r>
              <a:rPr lang="en-GB" sz="2000" dirty="0"/>
              <a:t>Cycling made you tough. There was no </a:t>
            </a:r>
            <a:r>
              <a:rPr lang="en-GB" sz="2000" dirty="0" err="1"/>
              <a:t>lycra</a:t>
            </a:r>
            <a:r>
              <a:rPr lang="en-GB" sz="2000" dirty="0"/>
              <a:t>, clothing was wool which wasn’t very pleasant when it got wet.  There was no cold weather clothing – your feet used to freeze as you didn’t have overshoes. Clothing was generally black and you wore jeans or shorts.</a:t>
            </a:r>
          </a:p>
          <a:p>
            <a:r>
              <a:rPr lang="en-GB" sz="2000" dirty="0"/>
              <a:t>On the Sunday run you would do 100 miles and you would freeze because you wore big heavy sweaters. </a:t>
            </a:r>
          </a:p>
          <a:p>
            <a:r>
              <a:rPr lang="en-GB" sz="2000" dirty="0"/>
              <a:t>Sounds like fun!!</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9747" r="9747"/>
          <a:stretch>
            <a:fillRect/>
          </a:stretch>
        </p:blipFill>
        <p:spPr/>
      </p:pic>
    </p:spTree>
    <p:extLst>
      <p:ext uri="{BB962C8B-B14F-4D97-AF65-F5344CB8AC3E}">
        <p14:creationId xmlns:p14="http://schemas.microsoft.com/office/powerpoint/2010/main" val="3641737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881" y="204225"/>
            <a:ext cx="10515600" cy="1325563"/>
          </a:xfrm>
        </p:spPr>
        <p:txBody>
          <a:bodyPr/>
          <a:lstStyle/>
          <a:p>
            <a:r>
              <a:rPr lang="en-GB" b="1" dirty="0"/>
              <a:t>Earliest TRC memory</a:t>
            </a:r>
          </a:p>
        </p:txBody>
      </p:sp>
      <p:sp>
        <p:nvSpPr>
          <p:cNvPr id="3" name="Content Placeholder 2"/>
          <p:cNvSpPr>
            <a:spLocks noGrp="1"/>
          </p:cNvSpPr>
          <p:nvPr>
            <p:ph idx="1"/>
          </p:nvPr>
        </p:nvSpPr>
        <p:spPr/>
        <p:txBody>
          <a:bodyPr/>
          <a:lstStyle/>
          <a:p>
            <a:r>
              <a:rPr lang="en-GB" dirty="0"/>
              <a:t>Frank’s first race started at Margate Clock Tower and went to Herne Bay – approximately 25 miles and he did it in 1 hour 17minutes. They didn’t have computers in those days.</a:t>
            </a:r>
          </a:p>
          <a:p>
            <a:r>
              <a:rPr lang="en-GB" dirty="0"/>
              <a:t>Frank thinks that cycling was at its best in his early days as there wasn’t the traffic on the road.</a:t>
            </a:r>
          </a:p>
          <a:p>
            <a:r>
              <a:rPr lang="en-GB" dirty="0"/>
              <a:t>He has lots of good memories of the club and one of the best is that they all talked about bikes. He has a couple of bad memories too like the time he was doing </a:t>
            </a:r>
            <a:r>
              <a:rPr lang="en-GB" dirty="0" err="1"/>
              <a:t>Hollingbourne</a:t>
            </a:r>
            <a:r>
              <a:rPr lang="en-GB" dirty="0"/>
              <a:t> Hill climb and ended up under a car. Luckily the car was going slowly and he didn’t go under the wheels.</a:t>
            </a:r>
          </a:p>
          <a:p>
            <a:pPr marL="0" indent="0">
              <a:buNone/>
            </a:pPr>
            <a:endParaRPr lang="en-GB" dirty="0"/>
          </a:p>
        </p:txBody>
      </p:sp>
    </p:spTree>
    <p:extLst>
      <p:ext uri="{BB962C8B-B14F-4D97-AF65-F5344CB8AC3E}">
        <p14:creationId xmlns:p14="http://schemas.microsoft.com/office/powerpoint/2010/main" val="3378115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Standing around at the side of the track dressed in warm clothes. Some things don’t change – just like Betteshanger now!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2840" y="2474246"/>
            <a:ext cx="4846320" cy="3054096"/>
          </a:xfrm>
        </p:spPr>
      </p:pic>
    </p:spTree>
    <p:extLst>
      <p:ext uri="{BB962C8B-B14F-4D97-AF65-F5344CB8AC3E}">
        <p14:creationId xmlns:p14="http://schemas.microsoft.com/office/powerpoint/2010/main" val="14807898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Racing and Riding</a:t>
            </a:r>
          </a:p>
        </p:txBody>
      </p:sp>
      <p:sp>
        <p:nvSpPr>
          <p:cNvPr id="3" name="Content Placeholder 2"/>
          <p:cNvSpPr>
            <a:spLocks noGrp="1"/>
          </p:cNvSpPr>
          <p:nvPr>
            <p:ph idx="1"/>
          </p:nvPr>
        </p:nvSpPr>
        <p:spPr/>
        <p:txBody>
          <a:bodyPr/>
          <a:lstStyle/>
          <a:p>
            <a:r>
              <a:rPr lang="en-GB" dirty="0"/>
              <a:t>Frank had to ride to the start of races so this meant leaving at 6am so he had to get up at 5am. An early start!</a:t>
            </a:r>
          </a:p>
          <a:p>
            <a:r>
              <a:rPr lang="en-GB" dirty="0"/>
              <a:t>Sometimes he got the train to the start of a race</a:t>
            </a:r>
            <a:r>
              <a:rPr lang="en-GB" dirty="0"/>
              <a:t> as he wanted to save his legs, </a:t>
            </a:r>
            <a:r>
              <a:rPr lang="en-GB" dirty="0"/>
              <a:t>but then after the race he would ride home because he could only afford to get the train one way.</a:t>
            </a:r>
          </a:p>
          <a:p>
            <a:r>
              <a:rPr lang="en-GB" dirty="0"/>
              <a:t>During the war Frank lived in Wolverhampton and his first ride was 110 miles long. Once he even rode from his home in St Peters to Wolverhampton, stayed the night and cycled back the next day.</a:t>
            </a:r>
          </a:p>
          <a:p>
            <a:r>
              <a:rPr lang="en-GB" dirty="0"/>
              <a:t>Frank was so dedicated to his cycling that he would even ride on Christmas Day.</a:t>
            </a:r>
          </a:p>
          <a:p>
            <a:endParaRPr lang="en-GB" dirty="0"/>
          </a:p>
        </p:txBody>
      </p:sp>
    </p:spTree>
    <p:extLst>
      <p:ext uri="{BB962C8B-B14F-4D97-AF65-F5344CB8AC3E}">
        <p14:creationId xmlns:p14="http://schemas.microsoft.com/office/powerpoint/2010/main" val="2111935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Imagine riding that bike now – no carbon in sight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038" y="1930511"/>
            <a:ext cx="2816352" cy="4224528"/>
          </a:xfrm>
          <a:prstGeom prst="rect">
            <a:avLst/>
          </a:prstGeom>
        </p:spPr>
      </p:pic>
    </p:spTree>
    <p:extLst>
      <p:ext uri="{BB962C8B-B14F-4D97-AF65-F5344CB8AC3E}">
        <p14:creationId xmlns:p14="http://schemas.microsoft.com/office/powerpoint/2010/main" val="2981493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many bikes did/do you have?</a:t>
            </a:r>
          </a:p>
        </p:txBody>
      </p:sp>
      <p:sp>
        <p:nvSpPr>
          <p:cNvPr id="3" name="Content Placeholder 2"/>
          <p:cNvSpPr>
            <a:spLocks noGrp="1"/>
          </p:cNvSpPr>
          <p:nvPr>
            <p:ph idx="1"/>
          </p:nvPr>
        </p:nvSpPr>
        <p:spPr>
          <a:xfrm>
            <a:off x="424543" y="1404257"/>
            <a:ext cx="10929257" cy="4772706"/>
          </a:xfrm>
        </p:spPr>
        <p:txBody>
          <a:bodyPr>
            <a:normAutofit lnSpcReduction="10000"/>
          </a:bodyPr>
          <a:lstStyle/>
          <a:p>
            <a:r>
              <a:rPr lang="en-GB" dirty="0"/>
              <a:t>His first bike was a Viking. </a:t>
            </a:r>
          </a:p>
          <a:p>
            <a:r>
              <a:rPr lang="en-GB" dirty="0"/>
              <a:t>His first lightweight bike was a </a:t>
            </a:r>
            <a:r>
              <a:rPr lang="en-GB" dirty="0" err="1"/>
              <a:t>Holdsworth</a:t>
            </a:r>
            <a:r>
              <a:rPr lang="en-GB" dirty="0"/>
              <a:t>.  It was red steel with 5 3 1 tubing. He hit a milk van on it in a race and bent the forks. That was the end of that one !!</a:t>
            </a:r>
          </a:p>
          <a:p>
            <a:r>
              <a:rPr lang="en-GB" dirty="0"/>
              <a:t>He also had a welded Claud Butler. It was too light and Frank kept bouncing off the road – Frank is very light himself and he felt he couldn’t control it! </a:t>
            </a:r>
          </a:p>
          <a:p>
            <a:r>
              <a:rPr lang="en-GB" dirty="0"/>
              <a:t>He also had a Thanet bike. Yellow with chrome. He bought it because he was a member of Thanet.</a:t>
            </a:r>
          </a:p>
          <a:p>
            <a:r>
              <a:rPr lang="en-GB" dirty="0"/>
              <a:t>Frank rode fixed wheel bikes with no gears. He raced on 81.</a:t>
            </a:r>
          </a:p>
          <a:p>
            <a:r>
              <a:rPr lang="en-GB" dirty="0"/>
              <a:t>Frank has still got 2 racing bikes and 3 electric bikes.</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9467279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1183</TotalTime>
  <Words>588</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Frank Randell</vt:lpstr>
      <vt:lpstr>Frank</vt:lpstr>
      <vt:lpstr>Club Champion and Club Legend</vt:lpstr>
      <vt:lpstr>The Good Ol’ Days</vt:lpstr>
      <vt:lpstr>Earliest TRC memory</vt:lpstr>
      <vt:lpstr>Standing around at the side of the track dressed in warm clothes. Some things don’t change – just like Betteshanger now!</vt:lpstr>
      <vt:lpstr>Racing and Riding</vt:lpstr>
      <vt:lpstr>Imagine riding that bike now – no carbon in sight</vt:lpstr>
      <vt:lpstr>How many bikes did/do you have?</vt:lpstr>
      <vt:lpstr>The low riding style, sometimes so low Frank would smash his forehead on the extension. Not a bike helmet in sight!</vt:lpstr>
      <vt:lpstr>Just a few of Frank’s medals</vt:lpstr>
      <vt:lpstr>Frank still holds the following Place to Place Records (there and back)</vt:lpstr>
      <vt:lpstr>Once a TRC member, always a TRC 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 Randall</dc:title>
  <dc:creator>Jack Hill</dc:creator>
  <cp:lastModifiedBy>David Robert</cp:lastModifiedBy>
  <cp:revision>26</cp:revision>
  <dcterms:created xsi:type="dcterms:W3CDTF">2016-05-19T19:57:52Z</dcterms:created>
  <dcterms:modified xsi:type="dcterms:W3CDTF">2016-11-02T07:25:26Z</dcterms:modified>
</cp:coreProperties>
</file>