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4" r:id="rId4"/>
    <p:sldId id="257" r:id="rId5"/>
    <p:sldId id="259" r:id="rId6"/>
    <p:sldId id="267" r:id="rId7"/>
    <p:sldId id="261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9EC679F-449F-4135-AA97-0159CF9D1E51}" type="datetimeFigureOut">
              <a:rPr lang="en-GB"/>
              <a:pPr>
                <a:defRPr/>
              </a:pPr>
              <a:t>15/11/2019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2338181-5766-4BCA-A14E-6194806E66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38181-5766-4BCA-A14E-6194806E664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B8D9-9425-4168-902D-200F091612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7F165-3EF8-4180-AA5C-61AF2FD780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5F4A5-5387-4A04-856C-2B3BF4D8B8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479E6-E805-4F58-838E-158640B006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65B03-BB22-4C57-99EC-2F88DE4BB0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6131D-5E6F-4B10-9F9B-5A012839D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B71DF-5EA3-429F-B4DB-D2A4EF8F1D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D3032-684B-4B12-AB20-16BB4C0B14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5C83E-D5A2-4932-BC85-7297C04247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B118F-38F9-4F51-B841-F089C58974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23F85-B9BB-4037-9A15-AFCB6638F0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8F187083-E272-43D3-90CA-B0E43D985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u="sng" dirty="0" smtClean="0"/>
              <a:t>Thanet RC Draft Accounts </a:t>
            </a:r>
            <a:r>
              <a:rPr lang="en-GB" sz="4000" u="sng" dirty="0" smtClean="0"/>
              <a:t>2018-19</a:t>
            </a:r>
            <a:endParaRPr lang="en-GB" sz="4000" u="sng" dirty="0" smtClean="0"/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Monetary value of club has increased</a:t>
            </a:r>
            <a:r>
              <a:rPr lang="en-GB" dirty="0" smtClean="0"/>
              <a:t>..</a:t>
            </a:r>
            <a:endParaRPr lang="en-GB" dirty="0" smtClean="0"/>
          </a:p>
          <a:p>
            <a:pPr eaLnBrk="1" hangingPunct="1"/>
            <a:r>
              <a:rPr lang="en-GB" dirty="0" smtClean="0"/>
              <a:t>Generous donations from several sources; David Robert to present </a:t>
            </a:r>
            <a:r>
              <a:rPr lang="en-GB" dirty="0" smtClean="0"/>
              <a:t>details.</a:t>
            </a:r>
            <a:endParaRPr lang="en-GB" dirty="0" smtClean="0"/>
          </a:p>
          <a:p>
            <a:pPr eaLnBrk="1" hangingPunct="1"/>
            <a:r>
              <a:rPr lang="en-GB" dirty="0" smtClean="0"/>
              <a:t>Propose that subscriptions for </a:t>
            </a:r>
            <a:r>
              <a:rPr lang="en-GB" dirty="0" smtClean="0"/>
              <a:t>2019-2020 </a:t>
            </a:r>
            <a:r>
              <a:rPr lang="en-GB" dirty="0" smtClean="0"/>
              <a:t>be held at current levels (subs were </a:t>
            </a:r>
            <a:r>
              <a:rPr lang="en-GB" dirty="0" smtClean="0"/>
              <a:t>last </a:t>
            </a:r>
            <a:r>
              <a:rPr lang="en-GB" dirty="0" smtClean="0"/>
              <a:t>increased two years ago.)</a:t>
            </a:r>
            <a:endParaRPr lang="en-GB" dirty="0" smtClean="0"/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-2052638" y="11969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smtClean="0"/>
              <a:t>Category Breakdown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Category</a:t>
            </a:r>
            <a:r>
              <a:rPr lang="en-GB" dirty="0" smtClean="0"/>
              <a:t> 	    </a:t>
            </a:r>
            <a:r>
              <a:rPr lang="en-GB" u="sng" dirty="0" smtClean="0"/>
              <a:t>Income</a:t>
            </a:r>
            <a:r>
              <a:rPr lang="en-GB" dirty="0" smtClean="0"/>
              <a:t> 	</a:t>
            </a:r>
            <a:r>
              <a:rPr lang="en-GB" u="sng" dirty="0" smtClean="0"/>
              <a:t>Expenditure</a:t>
            </a:r>
            <a:r>
              <a:rPr lang="en-GB" dirty="0" smtClean="0"/>
              <a:t> </a:t>
            </a:r>
          </a:p>
          <a:p>
            <a:r>
              <a:rPr lang="en-GB" dirty="0" smtClean="0"/>
              <a:t>Affiliations </a:t>
            </a:r>
            <a:r>
              <a:rPr lang="en-GB" dirty="0" smtClean="0"/>
              <a:t>	      £</a:t>
            </a:r>
            <a:r>
              <a:rPr lang="en-GB" dirty="0" smtClean="0"/>
              <a:t>2,161.00 </a:t>
            </a:r>
            <a:r>
              <a:rPr lang="en-GB" dirty="0" smtClean="0"/>
              <a:t>	    </a:t>
            </a:r>
            <a:r>
              <a:rPr lang="en-GB" dirty="0" smtClean="0"/>
              <a:t>  £</a:t>
            </a:r>
            <a:r>
              <a:rPr lang="en-GB" dirty="0" smtClean="0"/>
              <a:t>115</a:t>
            </a:r>
            <a:r>
              <a:rPr lang="en-GB" dirty="0" smtClean="0"/>
              <a:t>.50 </a:t>
            </a:r>
            <a:endParaRPr lang="en-GB" dirty="0" smtClean="0"/>
          </a:p>
          <a:p>
            <a:r>
              <a:rPr lang="en-GB" dirty="0" smtClean="0"/>
              <a:t>Cycling 		     </a:t>
            </a:r>
            <a:r>
              <a:rPr lang="en-GB" dirty="0" smtClean="0"/>
              <a:t> </a:t>
            </a:r>
            <a:r>
              <a:rPr lang="en-GB" dirty="0" smtClean="0"/>
              <a:t>£5,057.58 </a:t>
            </a:r>
            <a:r>
              <a:rPr lang="en-GB" dirty="0" smtClean="0"/>
              <a:t>	 </a:t>
            </a:r>
            <a:r>
              <a:rPr lang="en-GB" dirty="0" smtClean="0"/>
              <a:t>  £</a:t>
            </a:r>
            <a:r>
              <a:rPr lang="en-GB" dirty="0" smtClean="0"/>
              <a:t>5,243.29</a:t>
            </a:r>
            <a:endParaRPr lang="en-GB" dirty="0" smtClean="0"/>
          </a:p>
          <a:p>
            <a:r>
              <a:rPr lang="en-GB" dirty="0" smtClean="0"/>
              <a:t>Social Events     </a:t>
            </a:r>
            <a:r>
              <a:rPr lang="en-GB" dirty="0" smtClean="0"/>
              <a:t>  £</a:t>
            </a:r>
            <a:r>
              <a:rPr lang="en-GB" dirty="0" smtClean="0"/>
              <a:t>1735</a:t>
            </a:r>
            <a:r>
              <a:rPr lang="en-GB" dirty="0" smtClean="0"/>
              <a:t>.21 </a:t>
            </a:r>
            <a:r>
              <a:rPr lang="en-GB" dirty="0" smtClean="0"/>
              <a:t>	  </a:t>
            </a:r>
            <a:r>
              <a:rPr lang="en-GB" dirty="0" smtClean="0"/>
              <a:t>  £</a:t>
            </a:r>
            <a:r>
              <a:rPr lang="en-GB" dirty="0" smtClean="0"/>
              <a:t>1627.15</a:t>
            </a:r>
            <a:endParaRPr lang="en-GB" dirty="0" smtClean="0"/>
          </a:p>
          <a:p>
            <a:r>
              <a:rPr lang="en-GB" dirty="0" smtClean="0"/>
              <a:t>Clothing 	      </a:t>
            </a:r>
            <a:r>
              <a:rPr lang="en-GB" dirty="0" smtClean="0"/>
              <a:t> £1,417.00 </a:t>
            </a:r>
            <a:r>
              <a:rPr lang="en-GB" dirty="0" smtClean="0"/>
              <a:t>	 </a:t>
            </a:r>
            <a:r>
              <a:rPr lang="en-GB" dirty="0" smtClean="0"/>
              <a:t>     £200.00 </a:t>
            </a:r>
            <a:endParaRPr lang="en-GB" dirty="0" smtClean="0"/>
          </a:p>
          <a:p>
            <a:r>
              <a:rPr lang="en-GB" dirty="0" smtClean="0"/>
              <a:t>Donations	      </a:t>
            </a:r>
            <a:r>
              <a:rPr lang="en-GB" dirty="0" smtClean="0"/>
              <a:t>    £605.00 </a:t>
            </a:r>
            <a:r>
              <a:rPr lang="en-GB" dirty="0" smtClean="0"/>
              <a:t>	</a:t>
            </a:r>
            <a:r>
              <a:rPr lang="en-GB" smtClean="0"/>
              <a:t>   </a:t>
            </a:r>
            <a:r>
              <a:rPr lang="en-GB" smtClean="0"/>
              <a:t>       £</a:t>
            </a:r>
            <a:r>
              <a:rPr lang="en-GB" dirty="0" smtClean="0"/>
              <a:t>0.00</a:t>
            </a:r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smtClean="0"/>
              <a:t>Category Breakdown (Cont.)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Category</a:t>
            </a:r>
            <a:r>
              <a:rPr lang="en-GB" dirty="0" smtClean="0"/>
              <a:t> 	      </a:t>
            </a:r>
            <a:r>
              <a:rPr lang="en-GB" u="sng" dirty="0" smtClean="0"/>
              <a:t>Income</a:t>
            </a:r>
            <a:r>
              <a:rPr lang="en-GB" dirty="0" smtClean="0"/>
              <a:t> 	</a:t>
            </a:r>
            <a:r>
              <a:rPr lang="en-GB" u="sng" dirty="0" smtClean="0"/>
              <a:t>Expenditure</a:t>
            </a:r>
            <a:r>
              <a:rPr lang="en-GB" dirty="0" smtClean="0"/>
              <a:t> </a:t>
            </a:r>
          </a:p>
          <a:p>
            <a:r>
              <a:rPr lang="en-GB" dirty="0" smtClean="0"/>
              <a:t>Go Ride 	        </a:t>
            </a:r>
            <a:r>
              <a:rPr lang="en-GB" dirty="0" smtClean="0"/>
              <a:t>£</a:t>
            </a:r>
            <a:r>
              <a:rPr lang="en-GB" dirty="0" smtClean="0"/>
              <a:t>246</a:t>
            </a:r>
            <a:r>
              <a:rPr lang="en-GB" dirty="0" smtClean="0"/>
              <a:t>.00</a:t>
            </a:r>
            <a:r>
              <a:rPr lang="en-GB" dirty="0" smtClean="0"/>
              <a:t>	      </a:t>
            </a:r>
            <a:r>
              <a:rPr lang="en-GB" dirty="0" smtClean="0"/>
              <a:t> £171.00</a:t>
            </a:r>
            <a:endParaRPr lang="en-GB" dirty="0" smtClean="0"/>
          </a:p>
          <a:p>
            <a:r>
              <a:rPr lang="en-GB" dirty="0" smtClean="0"/>
              <a:t>Sundries      	        </a:t>
            </a:r>
            <a:r>
              <a:rPr lang="en-GB" dirty="0" smtClean="0"/>
              <a:t> </a:t>
            </a:r>
            <a:r>
              <a:rPr lang="en-GB" dirty="0" smtClean="0"/>
              <a:t>   </a:t>
            </a:r>
            <a:r>
              <a:rPr lang="en-GB" dirty="0" smtClean="0"/>
              <a:t>£</a:t>
            </a:r>
            <a:r>
              <a:rPr lang="en-GB" dirty="0" smtClean="0"/>
              <a:t>0.00       </a:t>
            </a:r>
            <a:r>
              <a:rPr lang="en-GB" dirty="0" smtClean="0"/>
              <a:t>£</a:t>
            </a:r>
            <a:r>
              <a:rPr lang="en-GB" dirty="0" smtClean="0"/>
              <a:t>1,141.09</a:t>
            </a:r>
            <a:endParaRPr lang="en-GB" dirty="0" smtClean="0"/>
          </a:p>
          <a:p>
            <a:r>
              <a:rPr lang="en-GB" b="1" u="sng" dirty="0" smtClean="0"/>
              <a:t>Totals</a:t>
            </a:r>
            <a:r>
              <a:rPr lang="en-GB" dirty="0" smtClean="0"/>
              <a:t>              </a:t>
            </a:r>
            <a:r>
              <a:rPr lang="en-GB" b="1" u="sng" dirty="0" smtClean="0"/>
              <a:t>£</a:t>
            </a:r>
            <a:r>
              <a:rPr lang="en-GB" b="1" u="sng" dirty="0" smtClean="0"/>
              <a:t>11,221.79</a:t>
            </a:r>
            <a:r>
              <a:rPr lang="en-GB" dirty="0" smtClean="0"/>
              <a:t>	  </a:t>
            </a:r>
            <a:r>
              <a:rPr lang="en-GB" dirty="0" smtClean="0"/>
              <a:t>  </a:t>
            </a:r>
            <a:r>
              <a:rPr lang="en-GB" b="1" u="sng" dirty="0" smtClean="0"/>
              <a:t>£</a:t>
            </a:r>
            <a:r>
              <a:rPr lang="en-GB" b="1" u="sng" dirty="0" smtClean="0"/>
              <a:t>8</a:t>
            </a:r>
            <a:r>
              <a:rPr lang="en-GB" b="1" u="sng" dirty="0" smtClean="0"/>
              <a:t>,498.03</a:t>
            </a:r>
            <a:endParaRPr lang="en-GB" b="1" u="sng" dirty="0" smtClean="0"/>
          </a:p>
          <a:p>
            <a:endParaRPr lang="en-GB" b="1" u="sng" dirty="0" smtClean="0"/>
          </a:p>
          <a:p>
            <a:pPr algn="ctr"/>
            <a:r>
              <a:rPr lang="en-GB" b="1" u="sng" dirty="0" smtClean="0"/>
              <a:t>Surplus - </a:t>
            </a:r>
            <a:r>
              <a:rPr lang="en-GB" b="1" u="sng" dirty="0" smtClean="0"/>
              <a:t>£2,723.76</a:t>
            </a:r>
            <a:endParaRPr lang="en-GB" b="1" u="sng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u="sng" dirty="0" smtClean="0"/>
              <a:t>Thanet RC Draft Accounts </a:t>
            </a:r>
            <a:r>
              <a:rPr lang="en-GB" sz="4000" u="sng" dirty="0" smtClean="0"/>
              <a:t>2018-19</a:t>
            </a:r>
            <a:endParaRPr lang="en-GB" sz="4000" u="sng" dirty="0" smtClean="0"/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u="sng" dirty="0" smtClean="0"/>
              <a:t>Cash value of TRC at </a:t>
            </a:r>
            <a:r>
              <a:rPr lang="en-GB" u="sng" dirty="0" smtClean="0"/>
              <a:t>15</a:t>
            </a:r>
            <a:r>
              <a:rPr lang="en-GB" u="sng" dirty="0" smtClean="0"/>
              <a:t>/11/19</a:t>
            </a:r>
            <a:endParaRPr lang="en-GB" u="sng" dirty="0" smtClean="0"/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Community Account         	  </a:t>
            </a:r>
            <a:r>
              <a:rPr lang="en-GB" dirty="0" smtClean="0"/>
              <a:t>£8,748.92</a:t>
            </a:r>
            <a:endParaRPr lang="en-GB" dirty="0" smtClean="0"/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Business Saver A/C        	  £</a:t>
            </a:r>
            <a:r>
              <a:rPr lang="en-GB" dirty="0" smtClean="0"/>
              <a:t>2,579.16</a:t>
            </a:r>
            <a:endParaRPr lang="en-GB" dirty="0" smtClean="0"/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Lottery Account		              </a:t>
            </a:r>
            <a:r>
              <a:rPr lang="en-GB" dirty="0" smtClean="0"/>
              <a:t>£</a:t>
            </a:r>
            <a:r>
              <a:rPr lang="en-GB" dirty="0" smtClean="0"/>
              <a:t>17</a:t>
            </a:r>
            <a:r>
              <a:rPr lang="en-GB" dirty="0" smtClean="0"/>
              <a:t>1.82</a:t>
            </a:r>
            <a:endParaRPr lang="en-GB" dirty="0" smtClean="0"/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Cash in hand		    	     </a:t>
            </a:r>
            <a:r>
              <a:rPr lang="en-GB" dirty="0" smtClean="0"/>
              <a:t>  £</a:t>
            </a:r>
            <a:r>
              <a:rPr lang="en-GB" dirty="0" smtClean="0"/>
              <a:t>68</a:t>
            </a:r>
            <a:r>
              <a:rPr lang="en-GB" dirty="0" smtClean="0"/>
              <a:t>.02</a:t>
            </a:r>
            <a:endParaRPr lang="en-GB" dirty="0" smtClean="0"/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b="1" dirty="0" smtClean="0"/>
              <a:t>Total				          </a:t>
            </a:r>
            <a:r>
              <a:rPr lang="en-GB" b="1" u="sng" dirty="0" smtClean="0"/>
              <a:t>£11,567.92</a:t>
            </a:r>
            <a:endParaRPr lang="en-GB" b="1" u="sng" dirty="0" smtClean="0"/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endParaRPr lang="en-GB" u="sng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u="sng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u="sng" dirty="0" smtClean="0"/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u="sng" dirty="0" smtClean="0"/>
              <a:t>Donations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We have had </a:t>
            </a:r>
            <a:r>
              <a:rPr lang="en-GB" dirty="0" smtClean="0"/>
              <a:t>fewer donations </a:t>
            </a:r>
            <a:r>
              <a:rPr lang="en-GB" dirty="0" smtClean="0"/>
              <a:t>in monetary terms this year.  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These helped in funding Go-Ride </a:t>
            </a:r>
            <a:r>
              <a:rPr lang="en-GB" dirty="0" smtClean="0"/>
              <a:t>activities – Drapers Mill School (now at Disco Park).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Donation to youth </a:t>
            </a:r>
            <a:r>
              <a:rPr lang="en-GB" dirty="0" smtClean="0"/>
              <a:t>riders moving up to the Race </a:t>
            </a:r>
            <a:r>
              <a:rPr lang="en-GB" dirty="0" smtClean="0"/>
              <a:t>Team for clothing.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Money from Richard </a:t>
            </a:r>
            <a:r>
              <a:rPr lang="en-GB" dirty="0" err="1" smtClean="0"/>
              <a:t>Braginton</a:t>
            </a:r>
            <a:r>
              <a:rPr lang="en-GB" dirty="0" smtClean="0"/>
              <a:t> for the Jim </a:t>
            </a:r>
            <a:r>
              <a:rPr lang="en-GB" dirty="0" err="1" smtClean="0"/>
              <a:t>Braginton</a:t>
            </a:r>
            <a:r>
              <a:rPr lang="en-GB" dirty="0" smtClean="0"/>
              <a:t> Easter Monday 2-up</a:t>
            </a:r>
            <a:r>
              <a:rPr lang="en-GB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Equipment &amp; Assets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Trophies.</a:t>
            </a:r>
          </a:p>
          <a:p>
            <a:r>
              <a:rPr lang="en-GB" dirty="0" smtClean="0"/>
              <a:t>Bikes, rollers, heart rate monitors, </a:t>
            </a:r>
            <a:r>
              <a:rPr lang="en-GB" dirty="0" err="1" smtClean="0"/>
              <a:t>i</a:t>
            </a:r>
            <a:r>
              <a:rPr lang="en-GB" dirty="0" smtClean="0"/>
              <a:t>-magic </a:t>
            </a:r>
            <a:r>
              <a:rPr lang="en-GB" dirty="0" err="1" smtClean="0"/>
              <a:t>turbos</a:t>
            </a:r>
            <a:r>
              <a:rPr lang="en-GB" dirty="0" smtClean="0"/>
              <a:t>, </a:t>
            </a:r>
            <a:r>
              <a:rPr lang="en-GB" dirty="0" err="1" smtClean="0"/>
              <a:t>Garmins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Walkie</a:t>
            </a:r>
            <a:r>
              <a:rPr lang="en-GB" dirty="0" smtClean="0"/>
              <a:t> talkies, watches, first aid kits, road signs, race numbers, flags, bells, bibs, cones, tea bar kit, etc.</a:t>
            </a:r>
          </a:p>
          <a:p>
            <a:r>
              <a:rPr lang="en-GB" dirty="0" smtClean="0"/>
              <a:t>Clothing.</a:t>
            </a:r>
            <a:endParaRPr lang="en-GB" dirty="0" smtClean="0"/>
          </a:p>
          <a:p>
            <a:r>
              <a:rPr lang="en-GB" dirty="0" smtClean="0"/>
              <a:t>Container sited at </a:t>
            </a:r>
            <a:r>
              <a:rPr lang="en-GB" dirty="0" err="1" smtClean="0"/>
              <a:t>Betteshanger</a:t>
            </a:r>
            <a:r>
              <a:rPr lang="en-GB" dirty="0" smtClean="0"/>
              <a:t> CP.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u="sng" dirty="0" smtClean="0"/>
              <a:t>Proposed </a:t>
            </a:r>
            <a:r>
              <a:rPr lang="en-GB" u="sng" dirty="0" smtClean="0"/>
              <a:t>2019-20 </a:t>
            </a:r>
            <a:r>
              <a:rPr lang="en-GB" u="sng" dirty="0" smtClean="0"/>
              <a:t>Subscription Rates.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Seniors				£25.00</a:t>
            </a:r>
          </a:p>
          <a:p>
            <a:pPr eaLnBrk="1" hangingPunct="1"/>
            <a:r>
              <a:rPr lang="en-GB" dirty="0" smtClean="0"/>
              <a:t>Juniors				£10.00</a:t>
            </a:r>
          </a:p>
          <a:p>
            <a:pPr eaLnBrk="1" hangingPunct="1"/>
            <a:r>
              <a:rPr lang="en-GB" dirty="0" smtClean="0"/>
              <a:t>Juvenile / youth		  £6.00</a:t>
            </a:r>
          </a:p>
          <a:p>
            <a:pPr eaLnBrk="1" hangingPunct="1"/>
            <a:r>
              <a:rPr lang="en-GB" dirty="0" smtClean="0"/>
              <a:t>Second claim		£15.00</a:t>
            </a:r>
          </a:p>
          <a:p>
            <a:pPr eaLnBrk="1" hangingPunct="1"/>
            <a:r>
              <a:rPr lang="en-GB" dirty="0" smtClean="0"/>
              <a:t>Over 60				£12.50</a:t>
            </a:r>
          </a:p>
          <a:p>
            <a:pPr eaLnBrk="1" hangingPunct="1"/>
            <a:r>
              <a:rPr lang="en-GB" dirty="0" smtClean="0"/>
              <a:t>Social				  £5.00</a:t>
            </a:r>
          </a:p>
          <a:p>
            <a:pPr eaLnBrk="1" hangingPunct="1"/>
            <a:r>
              <a:rPr lang="en-GB" dirty="0" smtClean="0"/>
              <a:t>Family				£35.00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180</Words>
  <Application>Microsoft Office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Thanet RC Draft Accounts 2018-19</vt:lpstr>
      <vt:lpstr>Category Breakdown</vt:lpstr>
      <vt:lpstr>Category Breakdown (Cont.)</vt:lpstr>
      <vt:lpstr>Thanet RC Draft Accounts 2018-19</vt:lpstr>
      <vt:lpstr>Donations</vt:lpstr>
      <vt:lpstr>Equipment &amp; Assets</vt:lpstr>
      <vt:lpstr>Proposed 2019-20 Subscription Rates.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Thanet RC Draft Accounts 2011-12</dc:title>
  <dc:creator>Mastin</dc:creator>
  <cp:lastModifiedBy>Lynn</cp:lastModifiedBy>
  <cp:revision>66</cp:revision>
  <dcterms:created xsi:type="dcterms:W3CDTF">2012-11-02T14:48:57Z</dcterms:created>
  <dcterms:modified xsi:type="dcterms:W3CDTF">2019-11-15T12:47:59Z</dcterms:modified>
</cp:coreProperties>
</file>