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3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3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3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view3D>
      <c:rotX val="10"/>
      <c:hPercent val="29"/>
      <c:rotY val="33"/>
      <c:depthPercent val="31"/>
      <c:rAngAx val="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05"/>
          <c:y val="0.309436"/>
          <c:w val="0.99"/>
          <c:h val="0.6780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Men (Senior and Vet)</c:v>
                </c:pt>
              </c:strCache>
            </c:strRef>
          </c:tx>
          <c:spPr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sx="100000" sy="100000" kx="0" ky="0" algn="tl" rotWithShape="1" blurRad="254000" dist="0" dir="7320000">
                <a:srgbClr val="000000">
                  <a:alpha val="55000"/>
                </a:srgbClr>
              </a:outerShdw>
            </a:effectLst>
            <a:sp3d prstMaterial="matte"/>
          </c:spPr>
          <c:invertIfNegative val="0"/>
          <c:pictureOptions>
            <c:pictureFormat val="stretch"/>
          </c:pictureOptions>
          <c:dLbls>
            <c:numFmt formatCode="#,##0" sourceLinked="0"/>
            <c:txPr>
              <a:bodyPr/>
              <a:lstStyle/>
              <a:p>
                <a:pPr>
                  <a:defRPr b="0" i="0" strike="noStrike" sz="2800" u="none">
                    <a:solidFill>
                      <a:srgbClr val="FFFFFF"/>
                    </a:solidFill>
                    <a:effectLst>
                      <a:outerShdw sx="100000" sy="100000" kx="0" ky="0" algn="tl" rotWithShape="1" blurRad="190500" dist="129058" dir="2700000">
                        <a:srgbClr val="000000">
                          <a:alpha val="48275"/>
                        </a:srgbClr>
                      </a:outerShdw>
                    </a:effectLst>
                    <a:latin typeface="Helvetica Neue Light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Sheet1!$B$2:$G$2</c:f>
              <c:numCache>
                <c:ptCount val="6"/>
                <c:pt idx="0">
                  <c:v>8.000000</c:v>
                </c:pt>
                <c:pt idx="1">
                  <c:v>14.000000</c:v>
                </c:pt>
                <c:pt idx="2">
                  <c:v>17.000000</c:v>
                </c:pt>
                <c:pt idx="3">
                  <c:v>22.000000</c:v>
                </c:pt>
                <c:pt idx="4">
                  <c:v>21.000000</c:v>
                </c:pt>
                <c:pt idx="5">
                  <c:v>19.000000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Junior</c:v>
                </c:pt>
              </c:strCache>
            </c:strRef>
          </c:tx>
          <c:spPr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sx="100000" sy="100000" kx="0" ky="0" algn="tl" rotWithShape="1" blurRad="254000" dist="0" dir="7320000">
                <a:srgbClr val="000000">
                  <a:alpha val="55000"/>
                </a:srgbClr>
              </a:outerShdw>
            </a:effectLst>
            <a:sp3d prstMaterial="matte"/>
          </c:spPr>
          <c:invertIfNegative val="0"/>
          <c:pictureOptions>
            <c:pictureFormat val="stretch"/>
          </c:pictureOptions>
          <c:dLbls>
            <c:numFmt formatCode="#,##0" sourceLinked="0"/>
            <c:txPr>
              <a:bodyPr/>
              <a:lstStyle/>
              <a:p>
                <a:pPr>
                  <a:defRPr b="0" i="0" strike="noStrike" sz="2800" u="none">
                    <a:solidFill>
                      <a:srgbClr val="FFFFFF"/>
                    </a:solidFill>
                    <a:effectLst>
                      <a:outerShdw sx="100000" sy="100000" kx="0" ky="0" algn="tl" rotWithShape="1" blurRad="190500" dist="129058" dir="2700000">
                        <a:srgbClr val="000000">
                          <a:alpha val="48275"/>
                        </a:srgbClr>
                      </a:outerShdw>
                    </a:effectLst>
                    <a:latin typeface="Helvetica Neue Light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Sheet1!$B$3:$G$3</c:f>
              <c:numCache>
                <c:ptCount val="6"/>
                <c:pt idx="0">
                  <c:v>1.000000</c:v>
                </c:pt>
                <c:pt idx="1">
                  <c:v>1.000000</c:v>
                </c:pt>
                <c:pt idx="2">
                  <c:v>3.000000</c:v>
                </c:pt>
                <c:pt idx="3">
                  <c:v>4.000000</c:v>
                </c:pt>
                <c:pt idx="4">
                  <c:v>5.000000</c:v>
                </c:pt>
                <c:pt idx="5">
                  <c:v>3.000000</c:v>
                </c:pt>
              </c:numCache>
            </c:numRef>
          </c:val>
          <c:shape val="box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Women</c:v>
                </c:pt>
              </c:strCache>
            </c:strRef>
          </c:tx>
          <c:spPr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sx="100000" sy="100000" kx="0" ky="0" algn="tl" rotWithShape="1" blurRad="254000" dist="0" dir="7320000">
                <a:srgbClr val="000000">
                  <a:alpha val="55000"/>
                </a:srgbClr>
              </a:outerShdw>
            </a:effectLst>
            <a:sp3d prstMaterial="matte"/>
          </c:spPr>
          <c:invertIfNegative val="0"/>
          <c:pictureOptions>
            <c:pictureFormat val="stretch"/>
          </c:pictureOptions>
          <c:dLbls>
            <c:numFmt formatCode="#,##0" sourceLinked="0"/>
            <c:txPr>
              <a:bodyPr/>
              <a:lstStyle/>
              <a:p>
                <a:pPr>
                  <a:defRPr b="0" i="0" strike="noStrike" sz="2800" u="none">
                    <a:solidFill>
                      <a:srgbClr val="FFFFFF"/>
                    </a:solidFill>
                    <a:effectLst>
                      <a:outerShdw sx="100000" sy="100000" kx="0" ky="0" algn="tl" rotWithShape="1" blurRad="190500" dist="129058" dir="2700000">
                        <a:srgbClr val="000000">
                          <a:alpha val="48275"/>
                        </a:srgbClr>
                      </a:outerShdw>
                    </a:effectLst>
                    <a:latin typeface="Helvetica Neue Light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Sheet1!$B$4:$G$4</c:f>
              <c:numCache>
                <c:ptCount val="6"/>
                <c:pt idx="0">
                  <c:v>0.000000</c:v>
                </c:pt>
                <c:pt idx="1">
                  <c:v>0.000000</c:v>
                </c:pt>
                <c:pt idx="2">
                  <c:v>0.000000</c:v>
                </c:pt>
                <c:pt idx="3">
                  <c:v>2.000000</c:v>
                </c:pt>
                <c:pt idx="4">
                  <c:v>3.000000</c:v>
                </c:pt>
                <c:pt idx="5">
                  <c:v>4.000000</c:v>
                </c:pt>
              </c:numCache>
            </c:numRef>
          </c:val>
          <c:shape val="box"/>
        </c:ser>
        <c:ser>
          <c:idx val="3"/>
          <c:order val="3"/>
          <c:tx>
            <c:strRef>
              <c:f>Sheet1!$A$5</c:f>
              <c:strCache/>
            </c:strRef>
          </c:tx>
          <c:spPr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sx="100000" sy="100000" kx="0" ky="0" algn="tl" rotWithShape="1" blurRad="254000" dist="0" dir="7320000">
                <a:srgbClr val="000000">
                  <a:alpha val="55000"/>
                </a:srgbClr>
              </a:outerShdw>
            </a:effectLst>
            <a:sp3d prstMaterial="matte"/>
          </c:spPr>
          <c:invertIfNegative val="0"/>
          <c:pictureOptions>
            <c:pictureFormat val="stretch"/>
          </c:pictureOptions>
          <c:dLbls>
            <c:numFmt formatCode="#,##0" sourceLinked="0"/>
            <c:txPr>
              <a:bodyPr/>
              <a:lstStyle/>
              <a:p>
                <a:pPr>
                  <a:defRPr b="0" i="0" strike="noStrike" sz="2800" u="none">
                    <a:solidFill>
                      <a:srgbClr val="FFFFFF"/>
                    </a:solidFill>
                    <a:effectLst>
                      <a:outerShdw sx="100000" sy="100000" kx="0" ky="0" algn="tl" rotWithShape="1" blurRad="190500" dist="129058" dir="2700000">
                        <a:srgbClr val="000000">
                          <a:alpha val="48275"/>
                        </a:srgbClr>
                      </a:outerShdw>
                    </a:effectLst>
                    <a:latin typeface="Helvetica Neue Light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Sheet1!$B$5:$G$5</c:f>
              <c:numCache>
                <c:ptCount val="0"/>
              </c:numCache>
            </c:numRef>
          </c:val>
          <c:shape val="box"/>
        </c:ser>
        <c:gapWidth val="40"/>
        <c:gapDepth val="150"/>
        <c:shape val="box"/>
        <c:axId val="2094734552"/>
        <c:axId val="2094734553"/>
        <c:axId val="2094734554"/>
      </c:bar3D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2200" u="none">
                <a:solidFill>
                  <a:srgbClr val="FFFFFF"/>
                </a:solidFill>
                <a:latin typeface="Helvetica Neue Light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2200" u="none">
                <a:solidFill>
                  <a:srgbClr val="FFFFFF"/>
                </a:solidFill>
                <a:latin typeface="Helvetica Neue Light"/>
              </a:defRPr>
            </a:pPr>
          </a:p>
        </c:txPr>
        <c:crossAx val="2094734552"/>
        <c:crosses val="autoZero"/>
        <c:crossBetween val="between"/>
        <c:majorUnit val="7.5"/>
        <c:minorUnit val="3.75"/>
      </c:valAx>
      <c:serAx>
        <c:axId val="2094734554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crossAx val="2094734553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0299393"/>
          <c:y val="0"/>
          <c:w val="0.877645"/>
          <c:h val="0.0933903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2400" u="none">
              <a:solidFill>
                <a:srgbClr val="FFFFFF"/>
              </a:solidFill>
              <a:latin typeface="Helvetica Neue Light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6" name="Shape 11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9" name="Shape 12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Membership has increased as have junior member - evidence that the race team is working </a:t>
            </a:r>
          </a:p>
          <a:p>
            <a:pPr/>
            <a:r>
              <a:t>Focus for 2018...! We need to focus on increasing our women membership... 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850900" y="1270000"/>
            <a:ext cx="11303000" cy="3505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850900" y="4864100"/>
            <a:ext cx="11303000" cy="1574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>
                <a:solidFill>
                  <a:srgbClr val="73BFFF"/>
                </a:solidFill>
                <a:effectLst>
                  <a:outerShdw sx="100000" sy="100000" kx="0" ky="0" algn="b" rotWithShape="0" blurRad="38100" dist="36285" dir="2700000">
                    <a:srgbClr val="000000">
                      <a:alpha val="48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3" name="“Type a quote here.”"/>
          <p:cNvSpPr txBox="1"/>
          <p:nvPr>
            <p:ph type="body" sz="quarter" idx="14"/>
          </p:nvPr>
        </p:nvSpPr>
        <p:spPr>
          <a:xfrm>
            <a:off x="1270000" y="42672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38100" dist="54428" dir="2700000">
                    <a:srgbClr val="000000">
                      <a:alpha val="48000"/>
                    </a:srgbClr>
                  </a:outerShdw>
                </a:effectLst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Image"/>
          <p:cNvSpPr/>
          <p:nvPr>
            <p:ph type="pic" idx="13"/>
          </p:nvPr>
        </p:nvSpPr>
        <p:spPr>
          <a:xfrm>
            <a:off x="0" y="0"/>
            <a:ext cx="13010823" cy="9753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774700" y="646263"/>
            <a:ext cx="11417300" cy="855901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787400" y="6807200"/>
            <a:ext cx="11430000" cy="1219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Image"/>
          <p:cNvSpPr/>
          <p:nvPr>
            <p:ph type="pic" sz="half" idx="13"/>
          </p:nvPr>
        </p:nvSpPr>
        <p:spPr>
          <a:xfrm>
            <a:off x="7010400" y="1257300"/>
            <a:ext cx="5407529" cy="7213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8" name="Title Text"/>
          <p:cNvSpPr txBox="1"/>
          <p:nvPr>
            <p:ph type="title"/>
          </p:nvPr>
        </p:nvSpPr>
        <p:spPr>
          <a:xfrm>
            <a:off x="787400" y="1384300"/>
            <a:ext cx="5638800" cy="3505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quarter" idx="1"/>
          </p:nvPr>
        </p:nvSpPr>
        <p:spPr>
          <a:xfrm>
            <a:off x="787400" y="4876800"/>
            <a:ext cx="5638800" cy="375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6" name="Body Level One…"/>
          <p:cNvSpPr txBox="1"/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Image"/>
          <p:cNvSpPr/>
          <p:nvPr>
            <p:ph type="pic" sz="half" idx="13"/>
          </p:nvPr>
        </p:nvSpPr>
        <p:spPr>
          <a:xfrm>
            <a:off x="7213600" y="2273300"/>
            <a:ext cx="5016500" cy="669201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6" name="Body Level One…"/>
          <p:cNvSpPr txBox="1"/>
          <p:nvPr>
            <p:ph type="body" sz="half" idx="1"/>
          </p:nvPr>
        </p:nvSpPr>
        <p:spPr>
          <a:xfrm>
            <a:off x="787400" y="2768600"/>
            <a:ext cx="54229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Image"/>
          <p:cNvSpPr/>
          <p:nvPr>
            <p:ph type="pic" sz="quarter" idx="13"/>
          </p:nvPr>
        </p:nvSpPr>
        <p:spPr>
          <a:xfrm>
            <a:off x="6808750" y="5099998"/>
            <a:ext cx="5370687" cy="402801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3" name="Image"/>
          <p:cNvSpPr/>
          <p:nvPr>
            <p:ph type="pic" sz="quarter" idx="14"/>
          </p:nvPr>
        </p:nvSpPr>
        <p:spPr>
          <a:xfrm>
            <a:off x="6858000" y="965200"/>
            <a:ext cx="5318754" cy="398721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half" idx="15"/>
          </p:nvPr>
        </p:nvSpPr>
        <p:spPr>
          <a:xfrm>
            <a:off x="1155700" y="1244600"/>
            <a:ext cx="5407496" cy="7213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xfrm>
            <a:off x="12534899" y="9311678"/>
            <a:ext cx="312015" cy="312344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787400" y="1371600"/>
            <a:ext cx="11430000" cy="701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536220" y="9311678"/>
            <a:ext cx="312015" cy="31234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r">
              <a:defRPr b="1" sz="1400">
                <a:solidFill>
                  <a:srgbClr val="FFFFFF">
                    <a:alpha val="7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889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1333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1778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2222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2667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3111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3556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4000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" descr="Image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35000" y="723900"/>
            <a:ext cx="11722100" cy="6146800"/>
          </a:xfrm>
          <a:prstGeom prst="rect">
            <a:avLst/>
          </a:prstGeom>
        </p:spPr>
      </p:pic>
      <p:sp>
        <p:nvSpPr>
          <p:cNvPr id="119" name="Thanet Road Club Race Team…"/>
          <p:cNvSpPr txBox="1"/>
          <p:nvPr>
            <p:ph type="title"/>
          </p:nvPr>
        </p:nvSpPr>
        <p:spPr>
          <a:xfrm>
            <a:off x="787400" y="6807200"/>
            <a:ext cx="11430000" cy="1491355"/>
          </a:xfrm>
          <a:prstGeom prst="rect">
            <a:avLst/>
          </a:prstGeom>
        </p:spPr>
        <p:txBody>
          <a:bodyPr/>
          <a:lstStyle/>
          <a:p>
            <a:pPr algn="ctr" defTabSz="368045">
              <a:defRPr sz="4536">
                <a:effectLst>
                  <a:outerShdw sx="100000" sy="100000" kx="0" ky="0" algn="b" rotWithShape="0" blurRad="32004" dist="24003" dir="5400000">
                    <a:srgbClr val="000000"/>
                  </a:outerShdw>
                </a:effectLst>
              </a:defRPr>
            </a:pPr>
            <a:r>
              <a:t>Thanet Road Club Race Team</a:t>
            </a:r>
          </a:p>
          <a:p>
            <a:pPr algn="ctr" defTabSz="368045">
              <a:defRPr sz="4536">
                <a:effectLst>
                  <a:outerShdw sx="100000" sy="100000" kx="0" ky="0" algn="b" rotWithShape="0" blurRad="32004" dist="24003" dir="5400000">
                    <a:srgbClr val="000000"/>
                  </a:outerShdw>
                </a:effectLst>
              </a:defRPr>
            </a:pPr>
            <a:r>
              <a:t>2019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"/>
          <p:cNvSpPr txBox="1"/>
          <p:nvPr/>
        </p:nvSpPr>
        <p:spPr>
          <a:xfrm>
            <a:off x="6692899" y="4440034"/>
            <a:ext cx="127001" cy="1381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122" name="Text"/>
          <p:cNvSpPr txBox="1"/>
          <p:nvPr/>
        </p:nvSpPr>
        <p:spPr>
          <a:xfrm>
            <a:off x="7073899" y="4821034"/>
            <a:ext cx="127001" cy="1381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123" name="Text"/>
          <p:cNvSpPr txBox="1"/>
          <p:nvPr/>
        </p:nvSpPr>
        <p:spPr>
          <a:xfrm>
            <a:off x="7200899" y="4948034"/>
            <a:ext cx="127001" cy="1381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124" name="Rectangle"/>
          <p:cNvSpPr txBox="1"/>
          <p:nvPr/>
        </p:nvSpPr>
        <p:spPr>
          <a:xfrm>
            <a:off x="-6059419" y="-708829"/>
            <a:ext cx="6642101" cy="2333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>
              <a:defRPr b="1" sz="72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pic>
        <p:nvPicPr>
          <p:cNvPr id="1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660400"/>
            <a:ext cx="12700000" cy="8432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" name="3D Stacked Column Chart"/>
          <p:cNvGraphicFramePr/>
          <p:nvPr/>
        </p:nvGraphicFramePr>
        <p:xfrm>
          <a:off x="1282079" y="1852947"/>
          <a:ext cx="9312800" cy="525602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ign-u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Sign-up</a:t>
            </a:r>
          </a:p>
        </p:txBody>
      </p:sp>
      <p:sp>
        <p:nvSpPr>
          <p:cNvPr id="132" name="Sign up is easy...…"/>
          <p:cNvSpPr txBox="1"/>
          <p:nvPr>
            <p:ph type="body" idx="1"/>
          </p:nvPr>
        </p:nvSpPr>
        <p:spPr>
          <a:xfrm>
            <a:off x="633936" y="1192108"/>
            <a:ext cx="11430001" cy="5715001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</a:lstStyle>
          <a:p>
            <a:pPr/>
            <a:r>
              <a:t>Sign up is easy...</a:t>
            </a:r>
          </a:p>
          <a:p>
            <a:pPr lvl="1"/>
            <a:r>
              <a:t>An email will go out to all members shortly with process to sign up...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" descr="Image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010400" y="1066800"/>
            <a:ext cx="5397500" cy="7620000"/>
          </a:xfrm>
          <a:prstGeom prst="rect">
            <a:avLst/>
          </a:prstGeom>
        </p:spPr>
      </p:pic>
      <p:sp>
        <p:nvSpPr>
          <p:cNvPr id="135" name="Question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Questions?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BC00FF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