
<file path=[Content_Types].xml><?xml version="1.0" encoding="utf-8"?>
<Types xmlns="http://schemas.openxmlformats.org/package/2006/content-types"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3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-1050" y="-7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 rot="0"/>
          <a:lstStyle/>
          <a:p>
            <a:pPr>
              <a:defRPr sz="2800" b="0" i="0" u="none" strike="noStrike">
                <a:solidFill>
                  <a:srgbClr val="FFFFFF"/>
                </a:solidFill>
                <a:latin typeface="Helvetica Neue Light"/>
              </a:defRPr>
            </a:pPr>
            <a:r>
              <a:rPr lang="en-US" sz="2800" b="0" i="0" u="none" strike="noStrike">
                <a:solidFill>
                  <a:srgbClr val="FFFFFF"/>
                </a:solidFill>
                <a:latin typeface="Helvetica Neue Light"/>
              </a:rPr>
              <a:t>Year on Year RT Members </a:t>
            </a:r>
          </a:p>
        </c:rich>
      </c:tx>
      <c:layout>
        <c:manualLayout>
          <c:xMode val="edge"/>
          <c:yMode val="edge"/>
          <c:x val="9.0498900000000035E-2"/>
          <c:y val="0"/>
          <c:w val="0.81900200000000001"/>
          <c:h val="0.34173300000000001"/>
        </c:manualLayout>
      </c:layout>
      <c:overlay val="1"/>
      <c:spPr>
        <a:noFill/>
        <a:effectLst/>
      </c:spPr>
    </c:title>
    <c:view3D>
      <c:hPercent val="33"/>
      <c:rotY val="21"/>
      <c:depthPercent val="31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01E-3"/>
          <c:y val="0.34173300000000001"/>
          <c:w val="0.99"/>
          <c:h val="0.64576699999999998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Membership</c:v>
                </c:pt>
              </c:strCache>
            </c:strRef>
          </c:tx>
          <c:spPr>
            <a:blipFill rotWithShape="1">
              <a:blip xmlns:r="http://schemas.openxmlformats.org/officeDocument/2006/relationships" r:embed="rId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blurRad="254000" dir="7320000" algn="tl">
                <a:srgbClr val="000000">
                  <a:alpha val="55000"/>
                </a:srgbClr>
              </a:outerShdw>
            </a:effectLst>
            <a:sp3d prstMaterial="matte"/>
          </c:spPr>
          <c:pictureOptions>
            <c:pictureFormat val="stretch"/>
          </c:pictureOptions>
          <c:cat>
            <c:strRef>
              <c:f>Sheet1!$B$1:$E$1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9</c:v>
                </c:pt>
                <c:pt idx="1">
                  <c:v>15</c:v>
                </c:pt>
                <c:pt idx="2">
                  <c:v>20</c:v>
                </c:pt>
                <c:pt idx="3">
                  <c:v>28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</c:strRef>
          </c:tx>
          <c:spPr>
            <a:blipFill rotWithShape="1">
              <a:blip xmlns:r="http://schemas.openxmlformats.org/officeDocument/2006/relationships"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blurRad="254000" dir="7320000" algn="tl">
                <a:srgbClr val="000000">
                  <a:alpha val="55000"/>
                </a:srgbClr>
              </a:outerShdw>
            </a:effectLst>
            <a:sp3d prstMaterial="matte"/>
          </c:spPr>
          <c:pictureOptions>
            <c:pictureFormat val="stretch"/>
          </c:pictureOptions>
          <c:cat>
            <c:strRef>
              <c:f>Sheet1!$B$1:$E$1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Sheet1!$B$3:$E$3</c:f>
            </c:numRef>
          </c:val>
        </c:ser>
        <c:dLbls/>
        <c:gapWidth val="40"/>
        <c:shape val="box"/>
        <c:axId val="60101376"/>
        <c:axId val="60102912"/>
        <c:axId val="60105152"/>
      </c:bar3DChart>
      <c:catAx>
        <c:axId val="60101376"/>
        <c:scaling>
          <c:orientation val="minMax"/>
        </c:scaling>
        <c:axPos val="b"/>
        <c:numFmt formatCode="General" sourceLinked="0"/>
        <c:maj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200" b="0" i="0" u="none" strike="noStrike">
                <a:solidFill>
                  <a:srgbClr val="FFFFFF"/>
                </a:solidFill>
                <a:latin typeface="Helvetica Neue Light"/>
              </a:defRPr>
            </a:pPr>
            <a:endParaRPr lang="en-US"/>
          </a:p>
        </c:txPr>
        <c:crossAx val="60102912"/>
        <c:crosses val="autoZero"/>
        <c:auto val="1"/>
        <c:lblAlgn val="ctr"/>
        <c:lblOffset val="100"/>
        <c:noMultiLvlLbl val="1"/>
      </c:catAx>
      <c:valAx>
        <c:axId val="60102912"/>
        <c:scaling>
          <c:orientation val="minMax"/>
        </c:scaling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200" b="0" i="0" u="none" strike="noStrike">
                <a:solidFill>
                  <a:srgbClr val="FFFFFF"/>
                </a:solidFill>
                <a:latin typeface="Helvetica Neue Light"/>
              </a:defRPr>
            </a:pPr>
            <a:endParaRPr lang="en-US"/>
          </a:p>
        </c:txPr>
        <c:crossAx val="60101376"/>
        <c:crosses val="autoZero"/>
        <c:crossBetween val="between"/>
        <c:majorUnit val="7.5"/>
        <c:minorUnit val="3.75"/>
      </c:valAx>
      <c:serAx>
        <c:axId val="60105152"/>
        <c:scaling>
          <c:orientation val="minMax"/>
        </c:scaling>
        <c:axPos val="b"/>
        <c:tickLblPos val="none"/>
        <c:spPr>
          <a:ln w="12700" cap="flat">
            <a:noFill/>
            <a:prstDash val="solid"/>
            <a:miter lim="400000"/>
          </a:ln>
        </c:spPr>
        <c:crossAx val="60102912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view3D>
      <c:rotX val="0"/>
      <c:hPercent val="74"/>
      <c:rotY val="19"/>
      <c:depthPercent val="31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01E-3"/>
          <c:y val="0.27041000000000004"/>
          <c:w val="0.99"/>
          <c:h val="0.71709000000000012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Men (Senior and Vet)</c:v>
                </c:pt>
              </c:strCache>
            </c:strRef>
          </c:tx>
          <c:spPr>
            <a:blipFill rotWithShape="1">
              <a:blip xmlns:r="http://schemas.openxmlformats.org/officeDocument/2006/relationships" r:embed="rId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blurRad="254000" dir="7320000" algn="tl">
                <a:srgbClr val="000000">
                  <a:alpha val="55000"/>
                </a:srgbClr>
              </a:outerShdw>
            </a:effectLst>
            <a:sp3d prstMaterial="matte"/>
          </c:spPr>
          <c:pictureOptions>
            <c:pictureFormat val="stretch"/>
          </c:pictureOptions>
          <c:cat>
            <c:strRef>
              <c:f>Sheet1!$B$1:$E$1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8</c:v>
                </c:pt>
                <c:pt idx="1">
                  <c:v>14</c:v>
                </c:pt>
                <c:pt idx="2">
                  <c:v>17</c:v>
                </c:pt>
                <c:pt idx="3">
                  <c:v>22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Junior</c:v>
                </c:pt>
              </c:strCache>
            </c:strRef>
          </c:tx>
          <c:spPr>
            <a:blipFill rotWithShape="1">
              <a:blip xmlns:r="http://schemas.openxmlformats.org/officeDocument/2006/relationships"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blurRad="254000" dir="7320000" algn="tl">
                <a:srgbClr val="000000">
                  <a:alpha val="55000"/>
                </a:srgbClr>
              </a:outerShdw>
            </a:effectLst>
            <a:sp3d prstMaterial="matte"/>
          </c:spPr>
          <c:pictureOptions>
            <c:pictureFormat val="stretch"/>
          </c:pictureOptions>
          <c:cat>
            <c:strRef>
              <c:f>Sheet1!$B$1:$E$1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Women</c:v>
                </c:pt>
              </c:strCache>
            </c:strRef>
          </c:tx>
          <c:spPr>
            <a:blipFill rotWithShape="1">
              <a:blip xmlns:r="http://schemas.openxmlformats.org/officeDocument/2006/relationships"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blurRad="254000" dir="7320000" algn="tl">
                <a:srgbClr val="000000">
                  <a:alpha val="55000"/>
                </a:srgbClr>
              </a:outerShdw>
            </a:effectLst>
            <a:sp3d prstMaterial="matte"/>
          </c:spPr>
          <c:pictureOptions>
            <c:pictureFormat val="stretch"/>
          </c:pictureOptions>
          <c:cat>
            <c:strRef>
              <c:f>Sheet1!$B$1:$E$1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</c:ser>
        <c:dLbls/>
        <c:gapWidth val="40"/>
        <c:shape val="box"/>
        <c:axId val="60196736"/>
        <c:axId val="60198272"/>
        <c:axId val="60107840"/>
      </c:bar3DChart>
      <c:catAx>
        <c:axId val="60196736"/>
        <c:scaling>
          <c:orientation val="minMax"/>
        </c:scaling>
        <c:axPos val="b"/>
        <c:numFmt formatCode="General" sourceLinked="0"/>
        <c:maj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200" b="0" i="0" u="none" strike="noStrike">
                <a:solidFill>
                  <a:srgbClr val="FFFFFF"/>
                </a:solidFill>
                <a:latin typeface="Helvetica Neue Light"/>
              </a:defRPr>
            </a:pPr>
            <a:endParaRPr lang="en-US"/>
          </a:p>
        </c:txPr>
        <c:crossAx val="60198272"/>
        <c:crosses val="autoZero"/>
        <c:auto val="1"/>
        <c:lblAlgn val="ctr"/>
        <c:lblOffset val="100"/>
        <c:noMultiLvlLbl val="1"/>
      </c:catAx>
      <c:valAx>
        <c:axId val="60198272"/>
        <c:scaling>
          <c:orientation val="minMax"/>
        </c:scaling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200" b="0" i="0" u="none" strike="noStrike">
                <a:solidFill>
                  <a:srgbClr val="FFFFFF"/>
                </a:solidFill>
                <a:latin typeface="Helvetica Neue Light"/>
              </a:defRPr>
            </a:pPr>
            <a:endParaRPr lang="en-US"/>
          </a:p>
        </c:txPr>
        <c:crossAx val="60196736"/>
        <c:crosses val="autoZero"/>
        <c:crossBetween val="between"/>
        <c:majorUnit val="7.5"/>
        <c:minorUnit val="3.75"/>
      </c:valAx>
      <c:serAx>
        <c:axId val="60107840"/>
        <c:scaling>
          <c:orientation val="minMax"/>
        </c:scaling>
        <c:axPos val="b"/>
        <c:tickLblPos val="none"/>
        <c:spPr>
          <a:ln w="12700" cap="flat">
            <a:noFill/>
            <a:prstDash val="solid"/>
            <a:miter lim="400000"/>
          </a:ln>
        </c:spPr>
        <c:crossAx val="60198272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6.6779099999999994E-2"/>
          <c:y val="0"/>
          <c:w val="0.84839299999999984"/>
          <c:h val="0.25171933302979277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FFFFFF"/>
              </a:solidFill>
              <a:latin typeface="Helvetica Neue Light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4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375570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Membership has increased as have junior member - evidence that the race team is working </a:t>
            </a:r>
          </a:p>
          <a:p>
            <a:r>
              <a:t>Focus for 2018...! We need to focus on increasing our women membership... </a:t>
            </a:r>
          </a:p>
        </p:txBody>
      </p:sp>
    </p:spTree>
    <p:extLst>
      <p:ext uri="{BB962C8B-B14F-4D97-AF65-F5344CB8AC3E}">
        <p14:creationId xmlns:p14="http://schemas.microsoft.com/office/powerpoint/2010/main" xmlns="" val="224595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50900" y="12700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50900" y="4864100"/>
            <a:ext cx="11303000" cy="1574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>
                <a:solidFill>
                  <a:srgbClr val="73BFFF"/>
                </a:solidFill>
                <a:effectLst>
                  <a:outerShdw blurRad="38100" dist="36285" dir="2700000" rotWithShape="0">
                    <a:srgbClr val="000000">
                      <a:alpha val="48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3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blurRad="38100" dist="54428" dir="2700000" rotWithShape="0">
                    <a:srgbClr val="000000">
                      <a:alpha val="48000"/>
                    </a:srgbClr>
                  </a:outerShdw>
                </a:effectLst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825500" y="914400"/>
            <a:ext cx="11341100" cy="5740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Image"/>
          <p:cNvSpPr>
            <a:spLocks noGrp="1"/>
          </p:cNvSpPr>
          <p:nvPr>
            <p:ph type="pic" sz="half" idx="13"/>
          </p:nvPr>
        </p:nvSpPr>
        <p:spPr>
          <a:xfrm>
            <a:off x="7200900" y="1257300"/>
            <a:ext cx="5016500" cy="721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787400" y="1384300"/>
            <a:ext cx="5638800" cy="3505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7400" y="4876800"/>
            <a:ext cx="5638800" cy="375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Image"/>
          <p:cNvSpPr>
            <a:spLocks noGrp="1"/>
          </p:cNvSpPr>
          <p:nvPr>
            <p:ph type="pic" sz="half" idx="13"/>
          </p:nvPr>
        </p:nvSpPr>
        <p:spPr>
          <a:xfrm>
            <a:off x="7213600" y="2755900"/>
            <a:ext cx="50165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87400" y="2768600"/>
            <a:ext cx="54229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Image"/>
          <p:cNvSpPr>
            <a:spLocks noGrp="1"/>
          </p:cNvSpPr>
          <p:nvPr>
            <p:ph type="pic" sz="quarter" idx="13"/>
          </p:nvPr>
        </p:nvSpPr>
        <p:spPr>
          <a:xfrm>
            <a:off x="6858000" y="5105400"/>
            <a:ext cx="5321300" cy="338138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3" name="Image"/>
          <p:cNvSpPr>
            <a:spLocks noGrp="1"/>
          </p:cNvSpPr>
          <p:nvPr>
            <p:ph type="pic" sz="quarter" idx="14"/>
          </p:nvPr>
        </p:nvSpPr>
        <p:spPr>
          <a:xfrm>
            <a:off x="6858000" y="1270000"/>
            <a:ext cx="5316292" cy="3378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half" idx="15"/>
          </p:nvPr>
        </p:nvSpPr>
        <p:spPr>
          <a:xfrm>
            <a:off x="1143000" y="1244600"/>
            <a:ext cx="5219700" cy="721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34899" y="9311678"/>
            <a:ext cx="312015" cy="312344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36220" y="9311678"/>
            <a:ext cx="312015" cy="31234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r">
              <a:defRPr sz="1400" b="1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889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1333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1778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2222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2667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3111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3556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4000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" descr="Image"/>
          <p:cNvPicPr>
            <a:picLocks noGrp="1"/>
          </p:cNvPicPr>
          <p:nvPr>
            <p:ph type="pic" idx="13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35000" y="723900"/>
            <a:ext cx="11722100" cy="6146800"/>
          </a:xfrm>
          <a:prstGeom prst="rect">
            <a:avLst/>
          </a:prstGeom>
        </p:spPr>
      </p:pic>
      <p:sp>
        <p:nvSpPr>
          <p:cNvPr id="119" name="Thanet Road Club Race Team…"/>
          <p:cNvSpPr txBox="1">
            <a:spLocks noGrp="1"/>
          </p:cNvSpPr>
          <p:nvPr>
            <p:ph type="title"/>
          </p:nvPr>
        </p:nvSpPr>
        <p:spPr>
          <a:xfrm>
            <a:off x="787400" y="6807200"/>
            <a:ext cx="11430000" cy="1491355"/>
          </a:xfrm>
          <a:prstGeom prst="rect">
            <a:avLst/>
          </a:prstGeom>
        </p:spPr>
        <p:txBody>
          <a:bodyPr/>
          <a:lstStyle/>
          <a:p>
            <a:pPr algn="ctr" defTabSz="368045">
              <a:defRPr sz="4536">
                <a:effectLst>
                  <a:outerShdw blurRad="32004" dist="24003" dir="5400000" rotWithShape="0">
                    <a:srgbClr val="000000"/>
                  </a:outerShdw>
                </a:effectLst>
              </a:defRPr>
            </a:pPr>
            <a:r>
              <a:t>Thanet Road Club Race Team</a:t>
            </a:r>
          </a:p>
          <a:p>
            <a:pPr algn="ctr" defTabSz="368045">
              <a:defRPr sz="4536">
                <a:effectLst>
                  <a:outerShdw blurRad="32004" dist="24003" dir="5400000" rotWithShape="0">
                    <a:srgbClr val="000000"/>
                  </a:outerShdw>
                </a:effectLst>
              </a:defRPr>
            </a:pPr>
            <a:r>
              <a:t>2017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thumb_A-Presentation_2792_4466.jpg" descr="thumb_A-Presentation_2792_4466.jpg"/>
          <p:cNvPicPr>
            <a:picLocks noChangeAspect="1"/>
          </p:cNvPicPr>
          <p:nvPr/>
        </p:nvPicPr>
        <p:blipFill>
          <a:blip r:embed="rId2" cstate="print">
            <a:alphaModFix amt="25000"/>
            <a:extLst/>
          </a:blip>
          <a:stretch>
            <a:fillRect/>
          </a:stretch>
        </p:blipFill>
        <p:spPr>
          <a:xfrm>
            <a:off x="0" y="0"/>
            <a:ext cx="4572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11.jpg" descr="image11.jpg"/>
          <p:cNvPicPr>
            <a:picLocks noChangeAspect="1"/>
          </p:cNvPicPr>
          <p:nvPr/>
        </p:nvPicPr>
        <p:blipFill>
          <a:blip r:embed="rId3" cstate="print">
            <a:alphaModFix amt="25000"/>
            <a:extLst/>
          </a:blip>
          <a:stretch>
            <a:fillRect/>
          </a:stretch>
        </p:blipFill>
        <p:spPr>
          <a:xfrm>
            <a:off x="4775200" y="279400"/>
            <a:ext cx="8128000" cy="543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19756831_1589311887805423_5042144718178952624_n.jpg" descr="19756831_1589311887805423_5042144718178952624_n.jpg"/>
          <p:cNvPicPr>
            <a:picLocks noChangeAspect="1"/>
          </p:cNvPicPr>
          <p:nvPr/>
        </p:nvPicPr>
        <p:blipFill>
          <a:blip r:embed="rId4" cstate="print">
            <a:alphaModFix amt="25000"/>
            <a:extLst/>
          </a:blip>
          <a:srcRect r="17473"/>
          <a:stretch>
            <a:fillRect/>
          </a:stretch>
        </p:blipFill>
        <p:spPr>
          <a:xfrm>
            <a:off x="8686800" y="3949700"/>
            <a:ext cx="3898900" cy="472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"/>
          <p:cNvSpPr txBox="1"/>
          <p:nvPr/>
        </p:nvSpPr>
        <p:spPr>
          <a:xfrm>
            <a:off x="6692899" y="4440036"/>
            <a:ext cx="127001" cy="138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sp>
        <p:nvSpPr>
          <p:cNvPr id="125" name="Text"/>
          <p:cNvSpPr txBox="1"/>
          <p:nvPr/>
        </p:nvSpPr>
        <p:spPr>
          <a:xfrm>
            <a:off x="7073899" y="4821036"/>
            <a:ext cx="127001" cy="138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sp>
        <p:nvSpPr>
          <p:cNvPr id="126" name="Text"/>
          <p:cNvSpPr txBox="1"/>
          <p:nvPr/>
        </p:nvSpPr>
        <p:spPr>
          <a:xfrm>
            <a:off x="7200899" y="4948036"/>
            <a:ext cx="127001" cy="138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pic>
        <p:nvPicPr>
          <p:cNvPr id="127" name="Capture2.PNG" descr="Capture2.PNG"/>
          <p:cNvPicPr>
            <a:picLocks noChangeAspect="1"/>
          </p:cNvPicPr>
          <p:nvPr/>
        </p:nvPicPr>
        <p:blipFill>
          <a:blip r:embed="rId5" cstate="print">
            <a:alphaModFix amt="50000"/>
            <a:extLst/>
          </a:blip>
          <a:stretch>
            <a:fillRect/>
          </a:stretch>
        </p:blipFill>
        <p:spPr>
          <a:xfrm>
            <a:off x="239444" y="3656351"/>
            <a:ext cx="5780357" cy="57924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Capture.PNG" descr="Capture.PNG"/>
          <p:cNvPicPr>
            <a:picLocks noChangeAspect="1"/>
          </p:cNvPicPr>
          <p:nvPr/>
        </p:nvPicPr>
        <p:blipFill>
          <a:blip r:embed="rId6" cstate="print">
            <a:alphaModFix amt="25000"/>
            <a:extLst/>
          </a:blip>
          <a:stretch>
            <a:fillRect/>
          </a:stretch>
        </p:blipFill>
        <p:spPr>
          <a:xfrm>
            <a:off x="5327696" y="4056703"/>
            <a:ext cx="3734158" cy="4795197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15   Road Wins…"/>
          <p:cNvSpPr txBox="1">
            <a:spLocks noGrp="1"/>
          </p:cNvSpPr>
          <p:nvPr>
            <p:ph type="title" idx="4294967295"/>
          </p:nvPr>
        </p:nvSpPr>
        <p:spPr>
          <a:xfrm>
            <a:off x="1282700" y="3048000"/>
            <a:ext cx="8204200" cy="233372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97256">
              <a:defRPr sz="4896">
                <a:effectLst>
                  <a:outerShdw blurRad="34544" dist="25908" dir="5400000" rotWithShape="0">
                    <a:srgbClr val="000000"/>
                  </a:outerShdw>
                </a:effectLst>
              </a:defRPr>
            </a:pPr>
            <a:r>
              <a:t>15   Road Wins</a:t>
            </a:r>
          </a:p>
          <a:p>
            <a:pPr defTabSz="397256">
              <a:defRPr sz="4896">
                <a:effectLst>
                  <a:outerShdw blurRad="34544" dist="25908" dir="5400000" rotWithShape="0">
                    <a:srgbClr val="000000"/>
                  </a:outerShdw>
                </a:effectLst>
              </a:defRPr>
            </a:pPr>
            <a:r>
              <a:t>21 	Open Time Trail Wins </a:t>
            </a:r>
          </a:p>
          <a:p>
            <a:pPr defTabSz="397256">
              <a:defRPr sz="4896">
                <a:effectLst>
                  <a:outerShdw blurRad="34544" dist="25908" dir="5400000" rotWithShape="0">
                    <a:srgbClr val="000000"/>
                  </a:outerShdw>
                </a:effectLst>
              </a:defRPr>
            </a:pPr>
            <a:r>
              <a:t>22 	Track Wins  </a:t>
            </a:r>
          </a:p>
        </p:txBody>
      </p:sp>
      <p:sp>
        <p:nvSpPr>
          <p:cNvPr id="130" name="352 Open TT Rides"/>
          <p:cNvSpPr txBox="1"/>
          <p:nvPr/>
        </p:nvSpPr>
        <p:spPr>
          <a:xfrm>
            <a:off x="2904711" y="6119650"/>
            <a:ext cx="9080501" cy="2333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72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352 Open TT Rides </a:t>
            </a:r>
          </a:p>
        </p:txBody>
      </p:sp>
      <p:sp>
        <p:nvSpPr>
          <p:cNvPr id="131" name="Rectangle"/>
          <p:cNvSpPr txBox="1"/>
          <p:nvPr/>
        </p:nvSpPr>
        <p:spPr>
          <a:xfrm>
            <a:off x="1395481" y="5742771"/>
            <a:ext cx="6642101" cy="2333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>
              <a:defRPr sz="72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32" name="4     National Titles…"/>
          <p:cNvSpPr txBox="1"/>
          <p:nvPr/>
        </p:nvSpPr>
        <p:spPr>
          <a:xfrm>
            <a:off x="578870" y="444304"/>
            <a:ext cx="11849101" cy="4553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 defTabSz="502412">
              <a:defRPr sz="7224" b="1">
                <a:effectLst>
                  <a:outerShdw blurRad="43688" dist="32766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4     National Titles</a:t>
            </a:r>
          </a:p>
          <a:p>
            <a:pPr algn="l" defTabSz="502412">
              <a:defRPr sz="7224" b="1">
                <a:effectLst>
                  <a:outerShdw blurRad="43688" dist="32766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10   National Podiums</a:t>
            </a:r>
          </a:p>
          <a:p>
            <a:pPr algn="l" defTabSz="502412">
              <a:defRPr sz="7224" b="1">
                <a:effectLst>
                  <a:outerShdw blurRad="43688" dist="32766" dir="54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001.jpg" descr="image001.jpg"/>
          <p:cNvPicPr>
            <a:picLocks noChangeAspect="1"/>
          </p:cNvPicPr>
          <p:nvPr/>
        </p:nvPicPr>
        <p:blipFill>
          <a:blip r:embed="rId3" cstate="print">
            <a:alphaModFix amt="60000"/>
            <a:extLst/>
          </a:blip>
          <a:stretch>
            <a:fillRect/>
          </a:stretch>
        </p:blipFill>
        <p:spPr>
          <a:xfrm>
            <a:off x="518533" y="4057671"/>
            <a:ext cx="4844920" cy="525142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35" name="Year on Year RT Members"/>
          <p:cNvGraphicFramePr/>
          <p:nvPr/>
        </p:nvGraphicFramePr>
        <p:xfrm>
          <a:off x="496585" y="601523"/>
          <a:ext cx="5078250" cy="3255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6" name="3D Stacked Column Chart"/>
          <p:cNvGraphicFramePr/>
          <p:nvPr>
            <p:extLst>
              <p:ext uri="{D42A27DB-BD31-4B8C-83A1-F6EECF244321}">
                <p14:modId xmlns:p14="http://schemas.microsoft.com/office/powerpoint/2010/main" xmlns="" val="3187994362"/>
              </p:ext>
            </p:extLst>
          </p:nvPr>
        </p:nvGraphicFramePr>
        <p:xfrm>
          <a:off x="5578078" y="2612503"/>
          <a:ext cx="6049170" cy="5747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" descr="Image"/>
          <p:cNvPicPr>
            <a:picLocks noGrp="1"/>
          </p:cNvPicPr>
          <p:nvPr>
            <p:ph type="pic" idx="13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010400" y="1066800"/>
            <a:ext cx="5397500" cy="7620000"/>
          </a:xfrm>
          <a:prstGeom prst="rect">
            <a:avLst/>
          </a:prstGeom>
        </p:spPr>
      </p:pic>
      <p:sp>
        <p:nvSpPr>
          <p:cNvPr id="141" name="Question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Questions?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Custom</PresentationFormat>
  <Paragraphs>12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Industrial</vt:lpstr>
      <vt:lpstr>Thanet Road Club Race Team 2017</vt:lpstr>
      <vt:lpstr>15   Road Wins 21  Open Time Trail Wins  22  Track Wins  </vt:lpstr>
      <vt:lpstr>Slide 3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Thanet Road Club Race Team 2017</dc:title>
  <dc:creator>MILNES Robert</dc:creator>
  <cp:lastModifiedBy>Dave</cp:lastModifiedBy>
  <cp:revision>1</cp:revision>
  <dcterms:modified xsi:type="dcterms:W3CDTF">2017-11-16T19:29:09Z</dcterms:modified>
</cp:coreProperties>
</file>