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ael.friend\Desktop\Michael\Cycling\Time%20Trial%20Secretary\2016\Year%20End%20Stats\Evening%20Points%20Sta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Sheet1!$N$16:$N$19</c:f>
              <c:strCache>
                <c:ptCount val="4"/>
                <c:pt idx="0">
                  <c:v>TRC Juniors</c:v>
                </c:pt>
                <c:pt idx="1">
                  <c:v>TRC Seniors</c:v>
                </c:pt>
                <c:pt idx="2">
                  <c:v>Guest Juniors</c:v>
                </c:pt>
                <c:pt idx="3">
                  <c:v>Guest Seniors</c:v>
                </c:pt>
              </c:strCache>
            </c:strRef>
          </c:cat>
          <c:val>
            <c:numRef>
              <c:f>Sheet1!$O$16:$O$19</c:f>
              <c:numCache>
                <c:formatCode>General</c:formatCode>
                <c:ptCount val="4"/>
                <c:pt idx="0">
                  <c:v>174</c:v>
                </c:pt>
                <c:pt idx="1">
                  <c:v>556</c:v>
                </c:pt>
                <c:pt idx="2">
                  <c:v>24</c:v>
                </c:pt>
                <c:pt idx="3">
                  <c:v>305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TRC Evening Time Trial - Participation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3.4686279886655957E-2"/>
          <c:y val="9.6175132513520306E-2"/>
          <c:w val="0.80174847547041694"/>
          <c:h val="0.66529000322575815"/>
        </c:manualLayout>
      </c:layout>
      <c:barChart>
        <c:barDir val="col"/>
        <c:grouping val="stacked"/>
        <c:varyColors val="0"/>
        <c:ser>
          <c:idx val="1"/>
          <c:order val="0"/>
          <c:tx>
            <c:v>TRC Juniors</c:v>
          </c:tx>
          <c:invertIfNegative val="0"/>
          <c:cat>
            <c:multiLvlStrRef>
              <c:f>Sheet1!$A$4:$C$28</c:f>
              <c:multiLvlStrCache>
                <c:ptCount val="25"/>
                <c:lvl>
                  <c:pt idx="0">
                    <c:v>BCP</c:v>
                  </c:pt>
                  <c:pt idx="1">
                    <c:v>BCP</c:v>
                  </c:pt>
                  <c:pt idx="2">
                    <c:v>BCP</c:v>
                  </c:pt>
                  <c:pt idx="3">
                    <c:v>BCP</c:v>
                  </c:pt>
                  <c:pt idx="4">
                    <c:v>BCP</c:v>
                  </c:pt>
                  <c:pt idx="5">
                    <c:v>TW</c:v>
                  </c:pt>
                  <c:pt idx="6">
                    <c:v>TW</c:v>
                  </c:pt>
                  <c:pt idx="7">
                    <c:v>TW</c:v>
                  </c:pt>
                  <c:pt idx="8">
                    <c:v>TW</c:v>
                  </c:pt>
                  <c:pt idx="9">
                    <c:v>BCP</c:v>
                  </c:pt>
                  <c:pt idx="10">
                    <c:v>BCP</c:v>
                  </c:pt>
                  <c:pt idx="11">
                    <c:v>BCP</c:v>
                  </c:pt>
                  <c:pt idx="12">
                    <c:v>BCP</c:v>
                  </c:pt>
                  <c:pt idx="13">
                    <c:v>BCP</c:v>
                  </c:pt>
                  <c:pt idx="14">
                    <c:v>BCP</c:v>
                  </c:pt>
                  <c:pt idx="15">
                    <c:v>BCP</c:v>
                  </c:pt>
                  <c:pt idx="16">
                    <c:v>TW</c:v>
                  </c:pt>
                  <c:pt idx="17">
                    <c:v>BCP</c:v>
                  </c:pt>
                  <c:pt idx="18">
                    <c:v>BCP</c:v>
                  </c:pt>
                  <c:pt idx="19">
                    <c:v>BCP</c:v>
                  </c:pt>
                  <c:pt idx="20">
                    <c:v>BCP</c:v>
                  </c:pt>
                  <c:pt idx="21">
                    <c:v>BCP</c:v>
                  </c:pt>
                  <c:pt idx="22">
                    <c:v>BCP</c:v>
                  </c:pt>
                  <c:pt idx="23">
                    <c:v>BCP</c:v>
                  </c:pt>
                  <c:pt idx="24">
                    <c:v>BCP</c:v>
                  </c:pt>
                </c:lvl>
                <c:lvl>
                  <c:pt idx="0">
                    <c:v>2up</c:v>
                  </c:pt>
                  <c:pt idx="1">
                    <c:v>10</c:v>
                  </c:pt>
                  <c:pt idx="2">
                    <c:v>10</c:v>
                  </c:pt>
                  <c:pt idx="3">
                    <c:v>10</c:v>
                  </c:pt>
                  <c:pt idx="4">
                    <c:v>25</c:v>
                  </c:pt>
                  <c:pt idx="5">
                    <c:v>10</c:v>
                  </c:pt>
                  <c:pt idx="6">
                    <c:v>10</c:v>
                  </c:pt>
                  <c:pt idx="7">
                    <c:v>10</c:v>
                  </c:pt>
                  <c:pt idx="8">
                    <c:v>10</c:v>
                  </c:pt>
                  <c:pt idx="9">
                    <c:v>25</c:v>
                  </c:pt>
                  <c:pt idx="10">
                    <c:v>10</c:v>
                  </c:pt>
                  <c:pt idx="11">
                    <c:v>10</c:v>
                  </c:pt>
                  <c:pt idx="12">
                    <c:v>10</c:v>
                  </c:pt>
                  <c:pt idx="13">
                    <c:v>10</c:v>
                  </c:pt>
                  <c:pt idx="14">
                    <c:v>10</c:v>
                  </c:pt>
                  <c:pt idx="15">
                    <c:v>4up</c:v>
                  </c:pt>
                  <c:pt idx="16">
                    <c:v>10</c:v>
                  </c:pt>
                  <c:pt idx="17">
                    <c:v>10</c:v>
                  </c:pt>
                  <c:pt idx="18">
                    <c:v>25</c:v>
                  </c:pt>
                  <c:pt idx="19">
                    <c:v>10</c:v>
                  </c:pt>
                  <c:pt idx="20">
                    <c:v>10</c:v>
                  </c:pt>
                  <c:pt idx="21">
                    <c:v>10</c:v>
                  </c:pt>
                  <c:pt idx="22">
                    <c:v>1hr</c:v>
                  </c:pt>
                  <c:pt idx="23">
                    <c:v>10</c:v>
                  </c:pt>
                  <c:pt idx="24">
                    <c:v>10</c:v>
                  </c:pt>
                </c:lvl>
                <c:lvl>
                  <c:pt idx="0">
                    <c:v>25 Mar</c:v>
                  </c:pt>
                  <c:pt idx="1">
                    <c:v>6    Apr</c:v>
                  </c:pt>
                  <c:pt idx="2">
                    <c:v>13 Apr</c:v>
                  </c:pt>
                  <c:pt idx="3">
                    <c:v>20 Apr</c:v>
                  </c:pt>
                  <c:pt idx="4">
                    <c:v>27 Apr</c:v>
                  </c:pt>
                  <c:pt idx="5">
                    <c:v>5 May</c:v>
                  </c:pt>
                  <c:pt idx="6">
                    <c:v>11 May</c:v>
                  </c:pt>
                  <c:pt idx="7">
                    <c:v>18 May</c:v>
                  </c:pt>
                  <c:pt idx="8">
                    <c:v>25 May</c:v>
                  </c:pt>
                  <c:pt idx="9">
                    <c:v>1    Jun</c:v>
                  </c:pt>
                  <c:pt idx="10">
                    <c:v>8    Jun</c:v>
                  </c:pt>
                  <c:pt idx="11">
                    <c:v>15 Jun</c:v>
                  </c:pt>
                  <c:pt idx="12">
                    <c:v>22 Jun</c:v>
                  </c:pt>
                  <c:pt idx="13">
                    <c:v>29 Jun</c:v>
                  </c:pt>
                  <c:pt idx="14">
                    <c:v>6     Jul</c:v>
                  </c:pt>
                  <c:pt idx="15">
                    <c:v>13  Jul </c:v>
                  </c:pt>
                  <c:pt idx="16">
                    <c:v>20    Jul</c:v>
                  </c:pt>
                  <c:pt idx="17">
                    <c:v>27    Jul</c:v>
                  </c:pt>
                  <c:pt idx="18">
                    <c:v>3    Aug</c:v>
                  </c:pt>
                  <c:pt idx="19">
                    <c:v>10 Aug</c:v>
                  </c:pt>
                  <c:pt idx="20">
                    <c:v>17 Aug</c:v>
                  </c:pt>
                  <c:pt idx="21">
                    <c:v>24 Aug</c:v>
                  </c:pt>
                  <c:pt idx="22">
                    <c:v>26 Aug</c:v>
                  </c:pt>
                  <c:pt idx="23">
                    <c:v>31 Aug</c:v>
                  </c:pt>
                  <c:pt idx="24">
                    <c:v>7    Sep</c:v>
                  </c:pt>
                </c:lvl>
              </c:multiLvlStrCache>
            </c:multiLvlStrRef>
          </c:cat>
          <c:val>
            <c:numRef>
              <c:f>Sheet1!$D$4:$D$28</c:f>
              <c:numCache>
                <c:formatCode>General</c:formatCode>
                <c:ptCount val="25"/>
                <c:pt idx="0">
                  <c:v>15</c:v>
                </c:pt>
                <c:pt idx="1">
                  <c:v>6</c:v>
                </c:pt>
                <c:pt idx="2">
                  <c:v>11</c:v>
                </c:pt>
                <c:pt idx="3">
                  <c:v>10</c:v>
                </c:pt>
                <c:pt idx="4">
                  <c:v>8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8</c:v>
                </c:pt>
                <c:pt idx="10">
                  <c:v>7</c:v>
                </c:pt>
                <c:pt idx="11">
                  <c:v>5</c:v>
                </c:pt>
                <c:pt idx="12">
                  <c:v>11</c:v>
                </c:pt>
                <c:pt idx="13">
                  <c:v>4</c:v>
                </c:pt>
                <c:pt idx="14">
                  <c:v>12</c:v>
                </c:pt>
                <c:pt idx="15">
                  <c:v>11</c:v>
                </c:pt>
                <c:pt idx="16">
                  <c:v>5</c:v>
                </c:pt>
                <c:pt idx="17">
                  <c:v>8</c:v>
                </c:pt>
                <c:pt idx="18">
                  <c:v>2</c:v>
                </c:pt>
                <c:pt idx="19">
                  <c:v>6</c:v>
                </c:pt>
                <c:pt idx="20">
                  <c:v>7</c:v>
                </c:pt>
                <c:pt idx="21">
                  <c:v>6</c:v>
                </c:pt>
                <c:pt idx="22">
                  <c:v>5</c:v>
                </c:pt>
                <c:pt idx="23">
                  <c:v>10</c:v>
                </c:pt>
                <c:pt idx="24">
                  <c:v>10</c:v>
                </c:pt>
              </c:numCache>
            </c:numRef>
          </c:val>
        </c:ser>
        <c:ser>
          <c:idx val="2"/>
          <c:order val="1"/>
          <c:tx>
            <c:v>TRC Seniors</c:v>
          </c:tx>
          <c:invertIfNegative val="0"/>
          <c:cat>
            <c:multiLvlStrRef>
              <c:f>Sheet1!$A$4:$C$28</c:f>
              <c:multiLvlStrCache>
                <c:ptCount val="25"/>
                <c:lvl>
                  <c:pt idx="0">
                    <c:v>BCP</c:v>
                  </c:pt>
                  <c:pt idx="1">
                    <c:v>BCP</c:v>
                  </c:pt>
                  <c:pt idx="2">
                    <c:v>BCP</c:v>
                  </c:pt>
                  <c:pt idx="3">
                    <c:v>BCP</c:v>
                  </c:pt>
                  <c:pt idx="4">
                    <c:v>BCP</c:v>
                  </c:pt>
                  <c:pt idx="5">
                    <c:v>TW</c:v>
                  </c:pt>
                  <c:pt idx="6">
                    <c:v>TW</c:v>
                  </c:pt>
                  <c:pt idx="7">
                    <c:v>TW</c:v>
                  </c:pt>
                  <c:pt idx="8">
                    <c:v>TW</c:v>
                  </c:pt>
                  <c:pt idx="9">
                    <c:v>BCP</c:v>
                  </c:pt>
                  <c:pt idx="10">
                    <c:v>BCP</c:v>
                  </c:pt>
                  <c:pt idx="11">
                    <c:v>BCP</c:v>
                  </c:pt>
                  <c:pt idx="12">
                    <c:v>BCP</c:v>
                  </c:pt>
                  <c:pt idx="13">
                    <c:v>BCP</c:v>
                  </c:pt>
                  <c:pt idx="14">
                    <c:v>BCP</c:v>
                  </c:pt>
                  <c:pt idx="15">
                    <c:v>BCP</c:v>
                  </c:pt>
                  <c:pt idx="16">
                    <c:v>TW</c:v>
                  </c:pt>
                  <c:pt idx="17">
                    <c:v>BCP</c:v>
                  </c:pt>
                  <c:pt idx="18">
                    <c:v>BCP</c:v>
                  </c:pt>
                  <c:pt idx="19">
                    <c:v>BCP</c:v>
                  </c:pt>
                  <c:pt idx="20">
                    <c:v>BCP</c:v>
                  </c:pt>
                  <c:pt idx="21">
                    <c:v>BCP</c:v>
                  </c:pt>
                  <c:pt idx="22">
                    <c:v>BCP</c:v>
                  </c:pt>
                  <c:pt idx="23">
                    <c:v>BCP</c:v>
                  </c:pt>
                  <c:pt idx="24">
                    <c:v>BCP</c:v>
                  </c:pt>
                </c:lvl>
                <c:lvl>
                  <c:pt idx="0">
                    <c:v>2up</c:v>
                  </c:pt>
                  <c:pt idx="1">
                    <c:v>10</c:v>
                  </c:pt>
                  <c:pt idx="2">
                    <c:v>10</c:v>
                  </c:pt>
                  <c:pt idx="3">
                    <c:v>10</c:v>
                  </c:pt>
                  <c:pt idx="4">
                    <c:v>25</c:v>
                  </c:pt>
                  <c:pt idx="5">
                    <c:v>10</c:v>
                  </c:pt>
                  <c:pt idx="6">
                    <c:v>10</c:v>
                  </c:pt>
                  <c:pt idx="7">
                    <c:v>10</c:v>
                  </c:pt>
                  <c:pt idx="8">
                    <c:v>10</c:v>
                  </c:pt>
                  <c:pt idx="9">
                    <c:v>25</c:v>
                  </c:pt>
                  <c:pt idx="10">
                    <c:v>10</c:v>
                  </c:pt>
                  <c:pt idx="11">
                    <c:v>10</c:v>
                  </c:pt>
                  <c:pt idx="12">
                    <c:v>10</c:v>
                  </c:pt>
                  <c:pt idx="13">
                    <c:v>10</c:v>
                  </c:pt>
                  <c:pt idx="14">
                    <c:v>10</c:v>
                  </c:pt>
                  <c:pt idx="15">
                    <c:v>4up</c:v>
                  </c:pt>
                  <c:pt idx="16">
                    <c:v>10</c:v>
                  </c:pt>
                  <c:pt idx="17">
                    <c:v>10</c:v>
                  </c:pt>
                  <c:pt idx="18">
                    <c:v>25</c:v>
                  </c:pt>
                  <c:pt idx="19">
                    <c:v>10</c:v>
                  </c:pt>
                  <c:pt idx="20">
                    <c:v>10</c:v>
                  </c:pt>
                  <c:pt idx="21">
                    <c:v>10</c:v>
                  </c:pt>
                  <c:pt idx="22">
                    <c:v>1hr</c:v>
                  </c:pt>
                  <c:pt idx="23">
                    <c:v>10</c:v>
                  </c:pt>
                  <c:pt idx="24">
                    <c:v>10</c:v>
                  </c:pt>
                </c:lvl>
                <c:lvl>
                  <c:pt idx="0">
                    <c:v>25 Mar</c:v>
                  </c:pt>
                  <c:pt idx="1">
                    <c:v>6    Apr</c:v>
                  </c:pt>
                  <c:pt idx="2">
                    <c:v>13 Apr</c:v>
                  </c:pt>
                  <c:pt idx="3">
                    <c:v>20 Apr</c:v>
                  </c:pt>
                  <c:pt idx="4">
                    <c:v>27 Apr</c:v>
                  </c:pt>
                  <c:pt idx="5">
                    <c:v>5 May</c:v>
                  </c:pt>
                  <c:pt idx="6">
                    <c:v>11 May</c:v>
                  </c:pt>
                  <c:pt idx="7">
                    <c:v>18 May</c:v>
                  </c:pt>
                  <c:pt idx="8">
                    <c:v>25 May</c:v>
                  </c:pt>
                  <c:pt idx="9">
                    <c:v>1    Jun</c:v>
                  </c:pt>
                  <c:pt idx="10">
                    <c:v>8    Jun</c:v>
                  </c:pt>
                  <c:pt idx="11">
                    <c:v>15 Jun</c:v>
                  </c:pt>
                  <c:pt idx="12">
                    <c:v>22 Jun</c:v>
                  </c:pt>
                  <c:pt idx="13">
                    <c:v>29 Jun</c:v>
                  </c:pt>
                  <c:pt idx="14">
                    <c:v>6     Jul</c:v>
                  </c:pt>
                  <c:pt idx="15">
                    <c:v>13  Jul </c:v>
                  </c:pt>
                  <c:pt idx="16">
                    <c:v>20    Jul</c:v>
                  </c:pt>
                  <c:pt idx="17">
                    <c:v>27    Jul</c:v>
                  </c:pt>
                  <c:pt idx="18">
                    <c:v>3    Aug</c:v>
                  </c:pt>
                  <c:pt idx="19">
                    <c:v>10 Aug</c:v>
                  </c:pt>
                  <c:pt idx="20">
                    <c:v>17 Aug</c:v>
                  </c:pt>
                  <c:pt idx="21">
                    <c:v>24 Aug</c:v>
                  </c:pt>
                  <c:pt idx="22">
                    <c:v>26 Aug</c:v>
                  </c:pt>
                  <c:pt idx="23">
                    <c:v>31 Aug</c:v>
                  </c:pt>
                  <c:pt idx="24">
                    <c:v>7    Sep</c:v>
                  </c:pt>
                </c:lvl>
              </c:multiLvlStrCache>
            </c:multiLvlStrRef>
          </c:cat>
          <c:val>
            <c:numRef>
              <c:f>Sheet1!$E$4:$E$28</c:f>
              <c:numCache>
                <c:formatCode>General</c:formatCode>
                <c:ptCount val="25"/>
                <c:pt idx="0">
                  <c:v>24</c:v>
                </c:pt>
                <c:pt idx="1">
                  <c:v>22</c:v>
                </c:pt>
                <c:pt idx="2">
                  <c:v>30</c:v>
                </c:pt>
                <c:pt idx="3">
                  <c:v>29</c:v>
                </c:pt>
                <c:pt idx="4">
                  <c:v>27</c:v>
                </c:pt>
                <c:pt idx="5">
                  <c:v>18</c:v>
                </c:pt>
                <c:pt idx="6">
                  <c:v>25</c:v>
                </c:pt>
                <c:pt idx="7">
                  <c:v>15</c:v>
                </c:pt>
                <c:pt idx="8">
                  <c:v>15</c:v>
                </c:pt>
                <c:pt idx="9">
                  <c:v>15</c:v>
                </c:pt>
                <c:pt idx="10">
                  <c:v>26</c:v>
                </c:pt>
                <c:pt idx="11">
                  <c:v>25</c:v>
                </c:pt>
                <c:pt idx="12">
                  <c:v>28</c:v>
                </c:pt>
                <c:pt idx="13">
                  <c:v>12</c:v>
                </c:pt>
                <c:pt idx="14">
                  <c:v>22</c:v>
                </c:pt>
                <c:pt idx="15">
                  <c:v>18</c:v>
                </c:pt>
                <c:pt idx="16">
                  <c:v>21</c:v>
                </c:pt>
                <c:pt idx="17">
                  <c:v>24</c:v>
                </c:pt>
                <c:pt idx="18">
                  <c:v>22</c:v>
                </c:pt>
                <c:pt idx="19">
                  <c:v>22</c:v>
                </c:pt>
                <c:pt idx="20">
                  <c:v>22</c:v>
                </c:pt>
                <c:pt idx="21">
                  <c:v>24</c:v>
                </c:pt>
                <c:pt idx="22">
                  <c:v>11</c:v>
                </c:pt>
                <c:pt idx="23">
                  <c:v>29</c:v>
                </c:pt>
                <c:pt idx="24">
                  <c:v>30</c:v>
                </c:pt>
              </c:numCache>
            </c:numRef>
          </c:val>
        </c:ser>
        <c:ser>
          <c:idx val="3"/>
          <c:order val="2"/>
          <c:tx>
            <c:v>Others Juniors</c:v>
          </c:tx>
          <c:invertIfNegative val="0"/>
          <c:cat>
            <c:multiLvlStrRef>
              <c:f>Sheet1!$A$4:$C$28</c:f>
              <c:multiLvlStrCache>
                <c:ptCount val="25"/>
                <c:lvl>
                  <c:pt idx="0">
                    <c:v>BCP</c:v>
                  </c:pt>
                  <c:pt idx="1">
                    <c:v>BCP</c:v>
                  </c:pt>
                  <c:pt idx="2">
                    <c:v>BCP</c:v>
                  </c:pt>
                  <c:pt idx="3">
                    <c:v>BCP</c:v>
                  </c:pt>
                  <c:pt idx="4">
                    <c:v>BCP</c:v>
                  </c:pt>
                  <c:pt idx="5">
                    <c:v>TW</c:v>
                  </c:pt>
                  <c:pt idx="6">
                    <c:v>TW</c:v>
                  </c:pt>
                  <c:pt idx="7">
                    <c:v>TW</c:v>
                  </c:pt>
                  <c:pt idx="8">
                    <c:v>TW</c:v>
                  </c:pt>
                  <c:pt idx="9">
                    <c:v>BCP</c:v>
                  </c:pt>
                  <c:pt idx="10">
                    <c:v>BCP</c:v>
                  </c:pt>
                  <c:pt idx="11">
                    <c:v>BCP</c:v>
                  </c:pt>
                  <c:pt idx="12">
                    <c:v>BCP</c:v>
                  </c:pt>
                  <c:pt idx="13">
                    <c:v>BCP</c:v>
                  </c:pt>
                  <c:pt idx="14">
                    <c:v>BCP</c:v>
                  </c:pt>
                  <c:pt idx="15">
                    <c:v>BCP</c:v>
                  </c:pt>
                  <c:pt idx="16">
                    <c:v>TW</c:v>
                  </c:pt>
                  <c:pt idx="17">
                    <c:v>BCP</c:v>
                  </c:pt>
                  <c:pt idx="18">
                    <c:v>BCP</c:v>
                  </c:pt>
                  <c:pt idx="19">
                    <c:v>BCP</c:v>
                  </c:pt>
                  <c:pt idx="20">
                    <c:v>BCP</c:v>
                  </c:pt>
                  <c:pt idx="21">
                    <c:v>BCP</c:v>
                  </c:pt>
                  <c:pt idx="22">
                    <c:v>BCP</c:v>
                  </c:pt>
                  <c:pt idx="23">
                    <c:v>BCP</c:v>
                  </c:pt>
                  <c:pt idx="24">
                    <c:v>BCP</c:v>
                  </c:pt>
                </c:lvl>
                <c:lvl>
                  <c:pt idx="0">
                    <c:v>2up</c:v>
                  </c:pt>
                  <c:pt idx="1">
                    <c:v>10</c:v>
                  </c:pt>
                  <c:pt idx="2">
                    <c:v>10</c:v>
                  </c:pt>
                  <c:pt idx="3">
                    <c:v>10</c:v>
                  </c:pt>
                  <c:pt idx="4">
                    <c:v>25</c:v>
                  </c:pt>
                  <c:pt idx="5">
                    <c:v>10</c:v>
                  </c:pt>
                  <c:pt idx="6">
                    <c:v>10</c:v>
                  </c:pt>
                  <c:pt idx="7">
                    <c:v>10</c:v>
                  </c:pt>
                  <c:pt idx="8">
                    <c:v>10</c:v>
                  </c:pt>
                  <c:pt idx="9">
                    <c:v>25</c:v>
                  </c:pt>
                  <c:pt idx="10">
                    <c:v>10</c:v>
                  </c:pt>
                  <c:pt idx="11">
                    <c:v>10</c:v>
                  </c:pt>
                  <c:pt idx="12">
                    <c:v>10</c:v>
                  </c:pt>
                  <c:pt idx="13">
                    <c:v>10</c:v>
                  </c:pt>
                  <c:pt idx="14">
                    <c:v>10</c:v>
                  </c:pt>
                  <c:pt idx="15">
                    <c:v>4up</c:v>
                  </c:pt>
                  <c:pt idx="16">
                    <c:v>10</c:v>
                  </c:pt>
                  <c:pt idx="17">
                    <c:v>10</c:v>
                  </c:pt>
                  <c:pt idx="18">
                    <c:v>25</c:v>
                  </c:pt>
                  <c:pt idx="19">
                    <c:v>10</c:v>
                  </c:pt>
                  <c:pt idx="20">
                    <c:v>10</c:v>
                  </c:pt>
                  <c:pt idx="21">
                    <c:v>10</c:v>
                  </c:pt>
                  <c:pt idx="22">
                    <c:v>1hr</c:v>
                  </c:pt>
                  <c:pt idx="23">
                    <c:v>10</c:v>
                  </c:pt>
                  <c:pt idx="24">
                    <c:v>10</c:v>
                  </c:pt>
                </c:lvl>
                <c:lvl>
                  <c:pt idx="0">
                    <c:v>25 Mar</c:v>
                  </c:pt>
                  <c:pt idx="1">
                    <c:v>6    Apr</c:v>
                  </c:pt>
                  <c:pt idx="2">
                    <c:v>13 Apr</c:v>
                  </c:pt>
                  <c:pt idx="3">
                    <c:v>20 Apr</c:v>
                  </c:pt>
                  <c:pt idx="4">
                    <c:v>27 Apr</c:v>
                  </c:pt>
                  <c:pt idx="5">
                    <c:v>5 May</c:v>
                  </c:pt>
                  <c:pt idx="6">
                    <c:v>11 May</c:v>
                  </c:pt>
                  <c:pt idx="7">
                    <c:v>18 May</c:v>
                  </c:pt>
                  <c:pt idx="8">
                    <c:v>25 May</c:v>
                  </c:pt>
                  <c:pt idx="9">
                    <c:v>1    Jun</c:v>
                  </c:pt>
                  <c:pt idx="10">
                    <c:v>8    Jun</c:v>
                  </c:pt>
                  <c:pt idx="11">
                    <c:v>15 Jun</c:v>
                  </c:pt>
                  <c:pt idx="12">
                    <c:v>22 Jun</c:v>
                  </c:pt>
                  <c:pt idx="13">
                    <c:v>29 Jun</c:v>
                  </c:pt>
                  <c:pt idx="14">
                    <c:v>6     Jul</c:v>
                  </c:pt>
                  <c:pt idx="15">
                    <c:v>13  Jul </c:v>
                  </c:pt>
                  <c:pt idx="16">
                    <c:v>20    Jul</c:v>
                  </c:pt>
                  <c:pt idx="17">
                    <c:v>27    Jul</c:v>
                  </c:pt>
                  <c:pt idx="18">
                    <c:v>3    Aug</c:v>
                  </c:pt>
                  <c:pt idx="19">
                    <c:v>10 Aug</c:v>
                  </c:pt>
                  <c:pt idx="20">
                    <c:v>17 Aug</c:v>
                  </c:pt>
                  <c:pt idx="21">
                    <c:v>24 Aug</c:v>
                  </c:pt>
                  <c:pt idx="22">
                    <c:v>26 Aug</c:v>
                  </c:pt>
                  <c:pt idx="23">
                    <c:v>31 Aug</c:v>
                  </c:pt>
                  <c:pt idx="24">
                    <c:v>7    Sep</c:v>
                  </c:pt>
                </c:lvl>
              </c:multiLvlStrCache>
            </c:multiLvlStrRef>
          </c:cat>
          <c:val>
            <c:numRef>
              <c:f>Sheet1!$F$4:$F$28</c:f>
              <c:numCache>
                <c:formatCode>General</c:formatCode>
                <c:ptCount val="25"/>
                <c:pt idx="0">
                  <c:v>3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3</c:v>
                </c:pt>
                <c:pt idx="24">
                  <c:v>7</c:v>
                </c:pt>
              </c:numCache>
            </c:numRef>
          </c:val>
        </c:ser>
        <c:ser>
          <c:idx val="4"/>
          <c:order val="3"/>
          <c:tx>
            <c:v>Others Seniors</c:v>
          </c:tx>
          <c:invertIfNegative val="0"/>
          <c:cat>
            <c:multiLvlStrRef>
              <c:f>Sheet1!$A$4:$C$28</c:f>
              <c:multiLvlStrCache>
                <c:ptCount val="25"/>
                <c:lvl>
                  <c:pt idx="0">
                    <c:v>BCP</c:v>
                  </c:pt>
                  <c:pt idx="1">
                    <c:v>BCP</c:v>
                  </c:pt>
                  <c:pt idx="2">
                    <c:v>BCP</c:v>
                  </c:pt>
                  <c:pt idx="3">
                    <c:v>BCP</c:v>
                  </c:pt>
                  <c:pt idx="4">
                    <c:v>BCP</c:v>
                  </c:pt>
                  <c:pt idx="5">
                    <c:v>TW</c:v>
                  </c:pt>
                  <c:pt idx="6">
                    <c:v>TW</c:v>
                  </c:pt>
                  <c:pt idx="7">
                    <c:v>TW</c:v>
                  </c:pt>
                  <c:pt idx="8">
                    <c:v>TW</c:v>
                  </c:pt>
                  <c:pt idx="9">
                    <c:v>BCP</c:v>
                  </c:pt>
                  <c:pt idx="10">
                    <c:v>BCP</c:v>
                  </c:pt>
                  <c:pt idx="11">
                    <c:v>BCP</c:v>
                  </c:pt>
                  <c:pt idx="12">
                    <c:v>BCP</c:v>
                  </c:pt>
                  <c:pt idx="13">
                    <c:v>BCP</c:v>
                  </c:pt>
                  <c:pt idx="14">
                    <c:v>BCP</c:v>
                  </c:pt>
                  <c:pt idx="15">
                    <c:v>BCP</c:v>
                  </c:pt>
                  <c:pt idx="16">
                    <c:v>TW</c:v>
                  </c:pt>
                  <c:pt idx="17">
                    <c:v>BCP</c:v>
                  </c:pt>
                  <c:pt idx="18">
                    <c:v>BCP</c:v>
                  </c:pt>
                  <c:pt idx="19">
                    <c:v>BCP</c:v>
                  </c:pt>
                  <c:pt idx="20">
                    <c:v>BCP</c:v>
                  </c:pt>
                  <c:pt idx="21">
                    <c:v>BCP</c:v>
                  </c:pt>
                  <c:pt idx="22">
                    <c:v>BCP</c:v>
                  </c:pt>
                  <c:pt idx="23">
                    <c:v>BCP</c:v>
                  </c:pt>
                  <c:pt idx="24">
                    <c:v>BCP</c:v>
                  </c:pt>
                </c:lvl>
                <c:lvl>
                  <c:pt idx="0">
                    <c:v>2up</c:v>
                  </c:pt>
                  <c:pt idx="1">
                    <c:v>10</c:v>
                  </c:pt>
                  <c:pt idx="2">
                    <c:v>10</c:v>
                  </c:pt>
                  <c:pt idx="3">
                    <c:v>10</c:v>
                  </c:pt>
                  <c:pt idx="4">
                    <c:v>25</c:v>
                  </c:pt>
                  <c:pt idx="5">
                    <c:v>10</c:v>
                  </c:pt>
                  <c:pt idx="6">
                    <c:v>10</c:v>
                  </c:pt>
                  <c:pt idx="7">
                    <c:v>10</c:v>
                  </c:pt>
                  <c:pt idx="8">
                    <c:v>10</c:v>
                  </c:pt>
                  <c:pt idx="9">
                    <c:v>25</c:v>
                  </c:pt>
                  <c:pt idx="10">
                    <c:v>10</c:v>
                  </c:pt>
                  <c:pt idx="11">
                    <c:v>10</c:v>
                  </c:pt>
                  <c:pt idx="12">
                    <c:v>10</c:v>
                  </c:pt>
                  <c:pt idx="13">
                    <c:v>10</c:v>
                  </c:pt>
                  <c:pt idx="14">
                    <c:v>10</c:v>
                  </c:pt>
                  <c:pt idx="15">
                    <c:v>4up</c:v>
                  </c:pt>
                  <c:pt idx="16">
                    <c:v>10</c:v>
                  </c:pt>
                  <c:pt idx="17">
                    <c:v>10</c:v>
                  </c:pt>
                  <c:pt idx="18">
                    <c:v>25</c:v>
                  </c:pt>
                  <c:pt idx="19">
                    <c:v>10</c:v>
                  </c:pt>
                  <c:pt idx="20">
                    <c:v>10</c:v>
                  </c:pt>
                  <c:pt idx="21">
                    <c:v>10</c:v>
                  </c:pt>
                  <c:pt idx="22">
                    <c:v>1hr</c:v>
                  </c:pt>
                  <c:pt idx="23">
                    <c:v>10</c:v>
                  </c:pt>
                  <c:pt idx="24">
                    <c:v>10</c:v>
                  </c:pt>
                </c:lvl>
                <c:lvl>
                  <c:pt idx="0">
                    <c:v>25 Mar</c:v>
                  </c:pt>
                  <c:pt idx="1">
                    <c:v>6    Apr</c:v>
                  </c:pt>
                  <c:pt idx="2">
                    <c:v>13 Apr</c:v>
                  </c:pt>
                  <c:pt idx="3">
                    <c:v>20 Apr</c:v>
                  </c:pt>
                  <c:pt idx="4">
                    <c:v>27 Apr</c:v>
                  </c:pt>
                  <c:pt idx="5">
                    <c:v>5 May</c:v>
                  </c:pt>
                  <c:pt idx="6">
                    <c:v>11 May</c:v>
                  </c:pt>
                  <c:pt idx="7">
                    <c:v>18 May</c:v>
                  </c:pt>
                  <c:pt idx="8">
                    <c:v>25 May</c:v>
                  </c:pt>
                  <c:pt idx="9">
                    <c:v>1    Jun</c:v>
                  </c:pt>
                  <c:pt idx="10">
                    <c:v>8    Jun</c:v>
                  </c:pt>
                  <c:pt idx="11">
                    <c:v>15 Jun</c:v>
                  </c:pt>
                  <c:pt idx="12">
                    <c:v>22 Jun</c:v>
                  </c:pt>
                  <c:pt idx="13">
                    <c:v>29 Jun</c:v>
                  </c:pt>
                  <c:pt idx="14">
                    <c:v>6     Jul</c:v>
                  </c:pt>
                  <c:pt idx="15">
                    <c:v>13  Jul </c:v>
                  </c:pt>
                  <c:pt idx="16">
                    <c:v>20    Jul</c:v>
                  </c:pt>
                  <c:pt idx="17">
                    <c:v>27    Jul</c:v>
                  </c:pt>
                  <c:pt idx="18">
                    <c:v>3    Aug</c:v>
                  </c:pt>
                  <c:pt idx="19">
                    <c:v>10 Aug</c:v>
                  </c:pt>
                  <c:pt idx="20">
                    <c:v>17 Aug</c:v>
                  </c:pt>
                  <c:pt idx="21">
                    <c:v>24 Aug</c:v>
                  </c:pt>
                  <c:pt idx="22">
                    <c:v>26 Aug</c:v>
                  </c:pt>
                  <c:pt idx="23">
                    <c:v>31 Aug</c:v>
                  </c:pt>
                  <c:pt idx="24">
                    <c:v>7    Sep</c:v>
                  </c:pt>
                </c:lvl>
              </c:multiLvlStrCache>
            </c:multiLvlStrRef>
          </c:cat>
          <c:val>
            <c:numRef>
              <c:f>Sheet1!$G$4:$G$28</c:f>
              <c:numCache>
                <c:formatCode>General</c:formatCode>
                <c:ptCount val="25"/>
                <c:pt idx="0">
                  <c:v>30</c:v>
                </c:pt>
                <c:pt idx="1">
                  <c:v>11</c:v>
                </c:pt>
                <c:pt idx="2">
                  <c:v>15</c:v>
                </c:pt>
                <c:pt idx="3">
                  <c:v>22</c:v>
                </c:pt>
                <c:pt idx="4">
                  <c:v>11</c:v>
                </c:pt>
                <c:pt idx="5">
                  <c:v>11</c:v>
                </c:pt>
                <c:pt idx="6">
                  <c:v>12</c:v>
                </c:pt>
                <c:pt idx="7">
                  <c:v>1</c:v>
                </c:pt>
                <c:pt idx="8">
                  <c:v>4</c:v>
                </c:pt>
                <c:pt idx="9">
                  <c:v>7</c:v>
                </c:pt>
                <c:pt idx="10">
                  <c:v>16</c:v>
                </c:pt>
                <c:pt idx="11">
                  <c:v>11</c:v>
                </c:pt>
                <c:pt idx="12">
                  <c:v>10</c:v>
                </c:pt>
                <c:pt idx="13">
                  <c:v>6</c:v>
                </c:pt>
                <c:pt idx="14">
                  <c:v>11</c:v>
                </c:pt>
                <c:pt idx="15">
                  <c:v>27</c:v>
                </c:pt>
                <c:pt idx="16">
                  <c:v>6</c:v>
                </c:pt>
                <c:pt idx="17">
                  <c:v>8</c:v>
                </c:pt>
                <c:pt idx="18">
                  <c:v>7</c:v>
                </c:pt>
                <c:pt idx="19">
                  <c:v>13</c:v>
                </c:pt>
                <c:pt idx="20">
                  <c:v>15</c:v>
                </c:pt>
                <c:pt idx="21">
                  <c:v>13</c:v>
                </c:pt>
                <c:pt idx="22">
                  <c:v>2</c:v>
                </c:pt>
                <c:pt idx="23">
                  <c:v>20</c:v>
                </c:pt>
                <c:pt idx="2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759104"/>
        <c:axId val="83760640"/>
      </c:barChart>
      <c:catAx>
        <c:axId val="83759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ctr" anchorCtr="1"/>
          <a:lstStyle/>
          <a:p>
            <a:pPr>
              <a:defRPr/>
            </a:pPr>
            <a:endParaRPr lang="en-US"/>
          </a:p>
        </c:txPr>
        <c:crossAx val="83760640"/>
        <c:crosses val="autoZero"/>
        <c:auto val="0"/>
        <c:lblAlgn val="ctr"/>
        <c:lblOffset val="100"/>
        <c:noMultiLvlLbl val="0"/>
      </c:catAx>
      <c:valAx>
        <c:axId val="83760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759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136752285472062"/>
          <c:y val="0.47040617740090745"/>
          <c:w val="0.10453017173276553"/>
          <c:h val="0.1511076062587933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31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67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5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70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21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7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02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3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37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57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41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FC2D8-8F62-4CF2-99C5-DC34DE446C2F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23656-FA3C-463F-9B9C-E5F1CDB9FF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59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TRC TT Secretary Report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November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746" y="188640"/>
            <a:ext cx="4437897" cy="199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6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2016 Season Summary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b="1" dirty="0" smtClean="0"/>
              <a:t>TRC Evening Time Trial Highlights</a:t>
            </a:r>
          </a:p>
          <a:p>
            <a:r>
              <a:rPr lang="en-GB" sz="2400" dirty="0" smtClean="0"/>
              <a:t>25 events </a:t>
            </a:r>
            <a:r>
              <a:rPr lang="en-GB" sz="2000" dirty="0" smtClean="0"/>
              <a:t>(</a:t>
            </a:r>
            <a:r>
              <a:rPr lang="en-GB" sz="2000" dirty="0" smtClean="0"/>
              <a:t>1059 participant rides 42 Average, 198 Junior, 861 Senior)</a:t>
            </a:r>
            <a:endParaRPr lang="en-GB" sz="2000" dirty="0" smtClean="0"/>
          </a:p>
          <a:p>
            <a:pPr lvl="1"/>
            <a:r>
              <a:rPr lang="en-GB" sz="2400" dirty="0" smtClean="0"/>
              <a:t>19 x 10TTs (14 BCP, 5 TW) 1 TW rescheduled to BCP</a:t>
            </a:r>
          </a:p>
          <a:p>
            <a:pPr lvl="1"/>
            <a:r>
              <a:rPr lang="en-GB" sz="2400" dirty="0" smtClean="0"/>
              <a:t>3 x 25TTs at BCP</a:t>
            </a:r>
          </a:p>
          <a:p>
            <a:pPr lvl="1"/>
            <a:r>
              <a:rPr lang="en-GB" sz="2400" dirty="0" smtClean="0"/>
              <a:t>2up, 4up and 1hr events</a:t>
            </a:r>
          </a:p>
          <a:p>
            <a:pPr lvl="1"/>
            <a:endParaRPr lang="en-GB" sz="2400" dirty="0"/>
          </a:p>
          <a:p>
            <a:r>
              <a:rPr lang="en-GB" sz="2400" b="1" dirty="0" smtClean="0"/>
              <a:t>Open Events</a:t>
            </a:r>
          </a:p>
          <a:p>
            <a:r>
              <a:rPr lang="en-GB" sz="2400" dirty="0" smtClean="0"/>
              <a:t>Approximately </a:t>
            </a:r>
            <a:r>
              <a:rPr lang="en-GB" sz="2200" dirty="0" smtClean="0"/>
              <a:t>56</a:t>
            </a:r>
            <a:r>
              <a:rPr lang="en-GB" sz="2400" dirty="0" smtClean="0"/>
              <a:t> events ridden by TRC members, 430 rides in total</a:t>
            </a:r>
          </a:p>
          <a:p>
            <a:pPr lvl="1"/>
            <a:r>
              <a:rPr lang="en-GB" sz="2000" dirty="0" smtClean="0"/>
              <a:t>2up TTT cancelled due to storm “Katie”.</a:t>
            </a:r>
          </a:p>
          <a:p>
            <a:pPr lvl="1"/>
            <a:r>
              <a:rPr lang="en-GB" sz="2000" dirty="0" smtClean="0"/>
              <a:t>25TT (TW) 57 riders (21 TRC) – New Course Record 50:54</a:t>
            </a:r>
          </a:p>
          <a:p>
            <a:pPr lvl="1"/>
            <a:r>
              <a:rPr lang="en-GB" sz="2000" dirty="0" smtClean="0"/>
              <a:t>10TT (BCP) 37 riders (15 TRC)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905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2016 TRC Evening Event Summary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1059 rides</a:t>
            </a:r>
          </a:p>
          <a:p>
            <a:pPr lvl="1"/>
            <a:r>
              <a:rPr lang="en-GB" sz="2000" dirty="0" smtClean="0"/>
              <a:t>730 TRC rides (69%)</a:t>
            </a:r>
          </a:p>
          <a:p>
            <a:pPr lvl="1"/>
            <a:r>
              <a:rPr lang="en-GB" sz="2000" dirty="0" smtClean="0"/>
              <a:t>329 Other club and guest rides (31%)</a:t>
            </a:r>
          </a:p>
          <a:p>
            <a:pPr lvl="1"/>
            <a:r>
              <a:rPr lang="en-GB" sz="2000" dirty="0" smtClean="0"/>
              <a:t>198 Juniors (19%) - 174 TRC (88%), 24 guests (12%)</a:t>
            </a:r>
          </a:p>
          <a:p>
            <a:pPr lvl="1"/>
            <a:r>
              <a:rPr lang="en-GB" sz="2000" dirty="0" smtClean="0"/>
              <a:t>861 Seniors (81%) - 556 TRC (65%), 305 guests (35%)</a:t>
            </a:r>
          </a:p>
          <a:p>
            <a:pPr lvl="1"/>
            <a:endParaRPr lang="en-GB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17150"/>
              </p:ext>
            </p:extLst>
          </p:nvPr>
        </p:nvGraphicFramePr>
        <p:xfrm>
          <a:off x="1907704" y="37170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348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146824"/>
              </p:ext>
            </p:extLst>
          </p:nvPr>
        </p:nvGraphicFramePr>
        <p:xfrm>
          <a:off x="179512" y="692696"/>
          <a:ext cx="8964488" cy="5775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09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2017</a:t>
            </a:r>
            <a:br>
              <a:rPr lang="en-GB" b="1" dirty="0" smtClean="0"/>
            </a:br>
            <a:r>
              <a:rPr lang="en-GB" b="1" dirty="0" smtClean="0"/>
              <a:t>Timetable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842295"/>
              </p:ext>
            </p:extLst>
          </p:nvPr>
        </p:nvGraphicFramePr>
        <p:xfrm>
          <a:off x="4283968" y="332656"/>
          <a:ext cx="4464496" cy="6192688"/>
        </p:xfrm>
        <a:graphic>
          <a:graphicData uri="http://schemas.openxmlformats.org/drawingml/2006/table">
            <a:tbl>
              <a:tblPr/>
              <a:tblGrid>
                <a:gridCol w="613735"/>
                <a:gridCol w="428337"/>
                <a:gridCol w="434729"/>
                <a:gridCol w="421942"/>
                <a:gridCol w="1261566"/>
                <a:gridCol w="494398"/>
                <a:gridCol w="409157"/>
                <a:gridCol w="400632"/>
              </a:tblGrid>
              <a:tr h="1228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8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Thanet Road Club</a:t>
                      </a: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8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Schedule of Time Trial Events</a:t>
                      </a: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871">
                <a:tc>
                  <a:txBody>
                    <a:bodyPr/>
                    <a:lstStyle/>
                    <a:p>
                      <a:pPr algn="ctr" fontAlgn="b"/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Regulation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Distance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Event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Course Code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Start Time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5th Apr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Easter Holidays</a:t>
                      </a:r>
                    </a:p>
                  </a:txBody>
                  <a:tcPr marL="4490" marR="4490" marT="44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12th Apr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6592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(Good) Friday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14th Apr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2 up Team Time Trial                                  (max 40 teams)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16:00 (18:00)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(Easter) Monday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17th Apr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2 up Team Time Trial - 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QS/3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19th Apr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18:15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26th Apr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Q10/31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592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30th Apr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Time Trial - </a:t>
                      </a:r>
                      <a:r>
                        <a:rPr lang="en-GB" sz="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Wigmore</a:t>
                      </a:r>
                      <a:r>
                        <a:rPr lang="en-GB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CC (Incorporating Challenge 25)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Q25/8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3rd May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Q10/31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889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7th May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Time Trial - TRC (Incorporating Mike Catlow Handicap)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Q25/10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10th May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Q10/31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GCSE Exams</a:t>
                      </a:r>
                    </a:p>
                  </a:txBody>
                  <a:tcPr marL="4490" marR="4490" marT="44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17th May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Q10/31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24th May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Half Term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31st May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18:15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GCSE Exams</a:t>
                      </a:r>
                    </a:p>
                  </a:txBody>
                  <a:tcPr marL="4490" marR="4490" marT="44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7th Jun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14th Jun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4889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Saturday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17th Jun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Time Trial - TRC (Incorporating Ray Jessett Memorial)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6592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21st Jun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 (Incorporationg Gordon Haller Memorial)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6592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28th Jun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 (Incorporating Bert Spickett Memorial Shield)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2nd Jul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Time Trial - VTTA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5th Jul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592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12th Jul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4 up Team Time Trial (max 30 teams)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 (21:00)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19th Jul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Q10/31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26th Jul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Q10/31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 Holidays</a:t>
                      </a:r>
                    </a:p>
                  </a:txBody>
                  <a:tcPr marL="4490" marR="4490" marT="44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2nd Aug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18:15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9th Aug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16th Aug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23rd Aug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Friday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25th Aug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hour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6592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27th Aug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Time Trial - Catford CC 25 (Incorporating Vince Evans Memorial)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Q25/12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30th Aug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6592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3rd Sep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Time Trial - TRC (Inaugural 70th Celebratory)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6592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Wednesday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6th Sep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 (Incorporating Glen Nicholls Handicap)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Q10/42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592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10th Sep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Time Trial - KCA 25 (Incorporating Consolation 25)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Q25/10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07:00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15th Oct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Hill Climb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QHC/8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09:15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Tuesday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26th Dec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miles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Boxing Day Club Time Trial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Q10/31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09:30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Evening Points Competion Events</a:t>
                      </a:r>
                    </a:p>
                  </a:txBody>
                  <a:tcPr marL="4490" marR="4490" marT="44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Bettshanger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Thanet Way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Event - Thanet Way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Special Club Event - Bettshanger Country Park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Time Trial - Bettshanger Country Park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Event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297">
                <a:tc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Club Hill Climb</a:t>
                      </a:r>
                    </a:p>
                  </a:txBody>
                  <a:tcPr marL="4490" marR="4490" marT="44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90" marR="4490" marT="44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09600" y="2276872"/>
            <a:ext cx="2818656" cy="28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93315" y="1844824"/>
            <a:ext cx="41044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Schedule similar to 2016</a:t>
            </a:r>
          </a:p>
          <a:p>
            <a:r>
              <a:rPr lang="en-GB" sz="2400" dirty="0" smtClean="0"/>
              <a:t>Evening 10TT’s</a:t>
            </a:r>
          </a:p>
          <a:p>
            <a:pPr lvl="1"/>
            <a:r>
              <a:rPr lang="en-GB" sz="2000" dirty="0" smtClean="0"/>
              <a:t>13 Events at BCP</a:t>
            </a:r>
          </a:p>
          <a:p>
            <a:pPr lvl="1"/>
            <a:r>
              <a:rPr lang="en-GB" sz="2000" dirty="0" smtClean="0"/>
              <a:t>6 Events on TW</a:t>
            </a:r>
          </a:p>
          <a:p>
            <a:r>
              <a:rPr lang="en-GB" sz="2400" dirty="0" smtClean="0"/>
              <a:t>2Up</a:t>
            </a:r>
          </a:p>
          <a:p>
            <a:r>
              <a:rPr lang="en-GB" sz="2400" dirty="0" smtClean="0"/>
              <a:t>4Up</a:t>
            </a:r>
          </a:p>
          <a:p>
            <a:r>
              <a:rPr lang="en-GB" sz="2400" dirty="0" smtClean="0"/>
              <a:t>3 x 25TT’s</a:t>
            </a:r>
          </a:p>
          <a:p>
            <a:r>
              <a:rPr lang="en-GB" sz="2400" dirty="0" smtClean="0"/>
              <a:t>1 hour</a:t>
            </a:r>
          </a:p>
          <a:p>
            <a:endParaRPr lang="en-GB" sz="2400" dirty="0"/>
          </a:p>
          <a:p>
            <a:r>
              <a:rPr lang="en-GB" sz="2400" dirty="0" smtClean="0"/>
              <a:t>Hill Climb at St Margaret’s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b="1" dirty="0" smtClean="0"/>
              <a:t>See the TRC website to download</a:t>
            </a:r>
          </a:p>
        </p:txBody>
      </p:sp>
    </p:spTree>
    <p:extLst>
      <p:ext uri="{BB962C8B-B14F-4D97-AF65-F5344CB8AC3E}">
        <p14:creationId xmlns:p14="http://schemas.microsoft.com/office/powerpoint/2010/main" val="28305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2017 Open Events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Easter Monday 17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April - 2up TTT (08:30)</a:t>
            </a:r>
          </a:p>
          <a:p>
            <a:r>
              <a:rPr lang="en-GB" sz="2800" dirty="0" smtClean="0"/>
              <a:t>Sunday 7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May – TRC 25TT Q25/10 (06:30) </a:t>
            </a:r>
          </a:p>
          <a:p>
            <a:pPr lvl="1"/>
            <a:r>
              <a:rPr lang="en-GB" sz="2400" dirty="0" smtClean="0"/>
              <a:t>NEW DATE (KCA 12 hour to be run on </a:t>
            </a:r>
          </a:p>
          <a:p>
            <a:r>
              <a:rPr lang="en-GB" sz="2800" dirty="0" smtClean="0"/>
              <a:t>Saturday 17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June – TRC 10TT Q10/42 (15:00)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sz="2800" b="1" dirty="0"/>
              <a:t>NEW </a:t>
            </a:r>
            <a:r>
              <a:rPr lang="en-GB" sz="2800" b="1" dirty="0" smtClean="0"/>
              <a:t>EVENT - Celebrating TRC 70</a:t>
            </a:r>
            <a:r>
              <a:rPr lang="en-GB" sz="2800" b="1" baseline="30000" dirty="0" smtClean="0"/>
              <a:t>th</a:t>
            </a:r>
            <a:r>
              <a:rPr lang="en-GB" sz="2800" b="1" dirty="0" smtClean="0"/>
              <a:t> Anniversary</a:t>
            </a:r>
          </a:p>
          <a:p>
            <a:pPr marL="0" indent="0">
              <a:buNone/>
            </a:pPr>
            <a:endParaRPr lang="en-GB" sz="1400" b="1" dirty="0"/>
          </a:p>
          <a:p>
            <a:r>
              <a:rPr lang="en-GB" sz="2800" dirty="0"/>
              <a:t>Sunday 3rd September TRC 10TT Q10/30 (07:00</a:t>
            </a:r>
            <a:r>
              <a:rPr lang="en-GB" sz="2800" dirty="0" smtClean="0"/>
              <a:t>)</a:t>
            </a:r>
          </a:p>
          <a:p>
            <a:r>
              <a:rPr lang="en-GB" sz="2800" dirty="0"/>
              <a:t>Potential for Evening 10TT on Wednesday 6th to be a 70th Anniversary Event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645024"/>
            <a:ext cx="1338307" cy="60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67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Club Records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10 Mile</a:t>
            </a:r>
          </a:p>
          <a:p>
            <a:pPr lvl="1"/>
            <a:r>
              <a:rPr lang="en-GB" sz="2200" dirty="0" smtClean="0"/>
              <a:t>Nicola </a:t>
            </a:r>
            <a:r>
              <a:rPr lang="en-GB" sz="2200" dirty="0" err="1" smtClean="0"/>
              <a:t>Goodban</a:t>
            </a:r>
            <a:r>
              <a:rPr lang="en-GB" sz="2200" dirty="0" smtClean="0"/>
              <a:t> 23:22</a:t>
            </a:r>
          </a:p>
          <a:p>
            <a:pPr lvl="1"/>
            <a:r>
              <a:rPr lang="en-GB" sz="2200" dirty="0" smtClean="0"/>
              <a:t>Chris Fennell 19:01</a:t>
            </a:r>
          </a:p>
          <a:p>
            <a:r>
              <a:rPr lang="en-GB" sz="2200" dirty="0"/>
              <a:t>25 Mile - Chris Fennell 48:29</a:t>
            </a:r>
          </a:p>
          <a:p>
            <a:r>
              <a:rPr lang="en-GB" sz="2200" dirty="0"/>
              <a:t>50 Mile – Chris Fennell 1:44:00</a:t>
            </a:r>
          </a:p>
          <a:p>
            <a:r>
              <a:rPr lang="en-GB" sz="2200" dirty="0"/>
              <a:t>100 Mile – Chris Fennell </a:t>
            </a:r>
            <a:r>
              <a:rPr lang="en-GB" sz="2200" dirty="0" smtClean="0"/>
              <a:t>3:42:23</a:t>
            </a:r>
          </a:p>
          <a:p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353621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Junior Records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10 Mile</a:t>
            </a:r>
          </a:p>
          <a:p>
            <a:pPr lvl="1"/>
            <a:r>
              <a:rPr lang="en-GB" sz="2200" dirty="0"/>
              <a:t>12yr	Flynn Robinson 25:46</a:t>
            </a:r>
          </a:p>
          <a:p>
            <a:pPr lvl="1"/>
            <a:r>
              <a:rPr lang="en-GB" sz="2200" dirty="0"/>
              <a:t>13yr	Lance Childs 24:12</a:t>
            </a:r>
          </a:p>
          <a:p>
            <a:pPr lvl="1"/>
            <a:r>
              <a:rPr lang="en-GB" sz="2200" dirty="0"/>
              <a:t>17yr	Oliver Robinson 21:14</a:t>
            </a:r>
          </a:p>
          <a:p>
            <a:pPr lvl="1"/>
            <a:r>
              <a:rPr lang="en-GB" sz="2200" dirty="0"/>
              <a:t>18yr	Dan Martin/Oliver Robinson </a:t>
            </a:r>
            <a:r>
              <a:rPr lang="en-GB" sz="2200" dirty="0" smtClean="0"/>
              <a:t>21:14</a:t>
            </a:r>
          </a:p>
          <a:p>
            <a:r>
              <a:rPr lang="en-GB" sz="2200" dirty="0" smtClean="0"/>
              <a:t>25 Mile</a:t>
            </a:r>
          </a:p>
          <a:p>
            <a:pPr lvl="1"/>
            <a:r>
              <a:rPr lang="en-GB" sz="2200" dirty="0" smtClean="0"/>
              <a:t>10yr Freya Cook 1:44:19</a:t>
            </a:r>
          </a:p>
          <a:p>
            <a:pPr lvl="1"/>
            <a:r>
              <a:rPr lang="en-GB" sz="2200" dirty="0" smtClean="0"/>
              <a:t>12yr	Lance Childs 1:11:04</a:t>
            </a:r>
          </a:p>
          <a:p>
            <a:pPr lvl="1"/>
            <a:r>
              <a:rPr lang="en-GB" sz="2200" dirty="0" smtClean="0"/>
              <a:t>13yr 	George </a:t>
            </a:r>
            <a:r>
              <a:rPr lang="en-GB" sz="2200" dirty="0" err="1" smtClean="0"/>
              <a:t>Pittock</a:t>
            </a:r>
            <a:r>
              <a:rPr lang="en-GB" sz="2200" dirty="0"/>
              <a:t> </a:t>
            </a:r>
            <a:r>
              <a:rPr lang="en-GB" sz="2200" dirty="0" smtClean="0"/>
              <a:t>1:08:49</a:t>
            </a:r>
          </a:p>
          <a:p>
            <a:pPr lvl="1"/>
            <a:r>
              <a:rPr lang="en-GB" sz="2200" dirty="0" smtClean="0"/>
              <a:t>17yr	Dan Martin 55:57</a:t>
            </a:r>
          </a:p>
          <a:p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18937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Vet Records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10 Mile</a:t>
            </a:r>
          </a:p>
          <a:p>
            <a:pPr lvl="1"/>
            <a:r>
              <a:rPr lang="en-GB" sz="2400" dirty="0" smtClean="0"/>
              <a:t>44yr	Nicola </a:t>
            </a:r>
            <a:r>
              <a:rPr lang="en-GB" sz="2400" dirty="0" err="1" smtClean="0"/>
              <a:t>Goodban</a:t>
            </a:r>
            <a:r>
              <a:rPr lang="en-GB" sz="2400" dirty="0" smtClean="0"/>
              <a:t> 23:22</a:t>
            </a:r>
          </a:p>
          <a:p>
            <a:pPr lvl="1"/>
            <a:r>
              <a:rPr lang="en-GB" sz="2400" dirty="0" smtClean="0"/>
              <a:t>53yr	Simon Henderson 20:59</a:t>
            </a:r>
          </a:p>
          <a:p>
            <a:pPr lvl="1"/>
            <a:r>
              <a:rPr lang="en-GB" sz="2400" dirty="0" smtClean="0"/>
              <a:t>66yr	Jenny </a:t>
            </a:r>
            <a:r>
              <a:rPr lang="en-GB" sz="2400" dirty="0" err="1" smtClean="0"/>
              <a:t>Fearn</a:t>
            </a:r>
            <a:r>
              <a:rPr lang="en-GB" sz="2400" dirty="0" smtClean="0"/>
              <a:t> 30:19</a:t>
            </a:r>
          </a:p>
          <a:p>
            <a:pPr lvl="1"/>
            <a:r>
              <a:rPr lang="en-GB" sz="2400" dirty="0" smtClean="0"/>
              <a:t>75yr	Colin Inett 26:07</a:t>
            </a:r>
            <a:r>
              <a:rPr lang="en-GB" sz="2400" dirty="0"/>
              <a:t>	</a:t>
            </a:r>
            <a:endParaRPr lang="en-GB" sz="2400" dirty="0" smtClean="0"/>
          </a:p>
          <a:p>
            <a:r>
              <a:rPr lang="en-GB" sz="2400" dirty="0" smtClean="0"/>
              <a:t>25 Mile</a:t>
            </a:r>
          </a:p>
          <a:p>
            <a:pPr lvl="1"/>
            <a:r>
              <a:rPr lang="en-GB" sz="2400" dirty="0" smtClean="0"/>
              <a:t>75yr	Colin Inett 1:12:12</a:t>
            </a:r>
          </a:p>
          <a:p>
            <a:r>
              <a:rPr lang="en-GB" sz="2400" dirty="0" smtClean="0"/>
              <a:t>50 Mile</a:t>
            </a:r>
          </a:p>
          <a:p>
            <a:pPr lvl="1"/>
            <a:r>
              <a:rPr lang="en-GB" sz="2400" dirty="0" smtClean="0"/>
              <a:t>53yr	Simon Henderson 1:52:32</a:t>
            </a:r>
          </a:p>
          <a:p>
            <a:pPr lvl="1"/>
            <a:r>
              <a:rPr lang="en-GB" sz="2400" dirty="0" smtClean="0"/>
              <a:t>75yr	Colin Inett 2:24:45</a:t>
            </a:r>
          </a:p>
          <a:p>
            <a:r>
              <a:rPr lang="en-GB" sz="2400" dirty="0" smtClean="0"/>
              <a:t>100 Mile</a:t>
            </a:r>
          </a:p>
          <a:p>
            <a:pPr lvl="1"/>
            <a:r>
              <a:rPr lang="en-GB" sz="2400" dirty="0" smtClean="0"/>
              <a:t>53yr	Simon Henderson 3:57:40</a:t>
            </a:r>
          </a:p>
          <a:p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41015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853</Words>
  <Application>Microsoft Office PowerPoint</Application>
  <PresentationFormat>On-screen Show (4:3)</PresentationFormat>
  <Paragraphs>352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TRC TT Secretary Report</vt:lpstr>
      <vt:lpstr>2016 Season Summary</vt:lpstr>
      <vt:lpstr>2016 TRC Evening Event Summary</vt:lpstr>
      <vt:lpstr>PowerPoint Presentation</vt:lpstr>
      <vt:lpstr>2017 Timetable</vt:lpstr>
      <vt:lpstr>2017 Open Events</vt:lpstr>
      <vt:lpstr>Club Records</vt:lpstr>
      <vt:lpstr>Junior Records</vt:lpstr>
      <vt:lpstr>Vet Records</vt:lpstr>
    </vt:vector>
  </TitlesOfParts>
  <Company>Verizon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TRC TT Secretary Report</dc:title>
  <dc:creator>Friend, Michael</dc:creator>
  <cp:lastModifiedBy>Friend, Michael</cp:lastModifiedBy>
  <cp:revision>14</cp:revision>
  <dcterms:created xsi:type="dcterms:W3CDTF">2016-11-01T14:43:58Z</dcterms:created>
  <dcterms:modified xsi:type="dcterms:W3CDTF">2016-11-01T21:07:07Z</dcterms:modified>
</cp:coreProperties>
</file>