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406" autoAdjust="0"/>
  </p:normalViewPr>
  <p:slideViewPr>
    <p:cSldViewPr snapToGrid="0">
      <p:cViewPr varScale="1">
        <p:scale>
          <a:sx n="61" d="100"/>
          <a:sy n="61" d="100"/>
        </p:scale>
        <p:origin x="10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CBE937-3128-4DC4-A42C-9FF9FD8BBDC5}" type="datetimeFigureOut">
              <a:rPr lang="en-GB" smtClean="0"/>
              <a:t>04/11/2016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3C577F-4A95-485D-8E07-F54F29544573}" type="slidenum">
              <a:rPr lang="en-GB" smtClean="0"/>
              <a:t>‹#›</a:t>
            </a:fld>
            <a:endParaRPr lang="en-GB"/>
          </a:p>
        </p:txBody>
      </p:sp>
    </p:spTree>
    <p:extLst>
      <p:ext uri="{BB962C8B-B14F-4D97-AF65-F5344CB8AC3E}">
        <p14:creationId xmlns:p14="http://schemas.microsoft.com/office/powerpoint/2010/main" val="3127330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GB" dirty="0" smtClean="0"/>
              <a:t>TRC in the 3up Team Time Trial </a:t>
            </a:r>
          </a:p>
          <a:p>
            <a:pPr lvl="2"/>
            <a:r>
              <a:rPr lang="en-GB" dirty="0" smtClean="0"/>
              <a:t>Chris Fennell </a:t>
            </a:r>
          </a:p>
          <a:p>
            <a:pPr lvl="2"/>
            <a:r>
              <a:rPr lang="en-GB" dirty="0" smtClean="0"/>
              <a:t>Toby Hammond GHS</a:t>
            </a:r>
          </a:p>
          <a:p>
            <a:endParaRPr lang="en-GB" dirty="0"/>
          </a:p>
        </p:txBody>
      </p:sp>
      <p:sp>
        <p:nvSpPr>
          <p:cNvPr id="4" name="Slide Number Placeholder 3"/>
          <p:cNvSpPr>
            <a:spLocks noGrp="1"/>
          </p:cNvSpPr>
          <p:nvPr>
            <p:ph type="sldNum" sz="quarter" idx="10"/>
          </p:nvPr>
        </p:nvSpPr>
        <p:spPr/>
        <p:txBody>
          <a:bodyPr/>
          <a:lstStyle/>
          <a:p>
            <a:fld id="{293C577F-4A95-485D-8E07-F54F29544573}" type="slidenum">
              <a:rPr lang="en-GB" smtClean="0"/>
              <a:t>3</a:t>
            </a:fld>
            <a:endParaRPr lang="en-GB"/>
          </a:p>
        </p:txBody>
      </p:sp>
    </p:spTree>
    <p:extLst>
      <p:ext uri="{BB962C8B-B14F-4D97-AF65-F5344CB8AC3E}">
        <p14:creationId xmlns:p14="http://schemas.microsoft.com/office/powerpoint/2010/main" val="384449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A201F2-80DC-4390-9A30-FC0D365B18B5}"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2792874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A201F2-80DC-4390-9A30-FC0D365B18B5}"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144202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A201F2-80DC-4390-9A30-FC0D365B18B5}"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108048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A201F2-80DC-4390-9A30-FC0D365B18B5}"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109786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A201F2-80DC-4390-9A30-FC0D365B18B5}"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25289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AA201F2-80DC-4390-9A30-FC0D365B18B5}" type="datetimeFigureOut">
              <a:rPr lang="en-GB" smtClean="0"/>
              <a:t>04/11/2016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130851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AA201F2-80DC-4390-9A30-FC0D365B18B5}" type="datetimeFigureOut">
              <a:rPr lang="en-GB" smtClean="0"/>
              <a:t>04/11/2016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78156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AA201F2-80DC-4390-9A30-FC0D365B18B5}" type="datetimeFigureOut">
              <a:rPr lang="en-GB" smtClean="0"/>
              <a:t>04/11/2016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335540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201F2-80DC-4390-9A30-FC0D365B18B5}" type="datetimeFigureOut">
              <a:rPr lang="en-GB" smtClean="0"/>
              <a:t>04/11/2016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29790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A201F2-80DC-4390-9A30-FC0D365B18B5}" type="datetimeFigureOut">
              <a:rPr lang="en-GB" smtClean="0"/>
              <a:t>04/11/2016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3595234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A201F2-80DC-4390-9A30-FC0D365B18B5}" type="datetimeFigureOut">
              <a:rPr lang="en-GB" smtClean="0"/>
              <a:t>04/11/2016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5B7864-EA2C-41DD-A590-20EDF0DFBC06}" type="slidenum">
              <a:rPr lang="en-GB" smtClean="0"/>
              <a:t>‹#›</a:t>
            </a:fld>
            <a:endParaRPr lang="en-GB"/>
          </a:p>
        </p:txBody>
      </p:sp>
    </p:spTree>
    <p:extLst>
      <p:ext uri="{BB962C8B-B14F-4D97-AF65-F5344CB8AC3E}">
        <p14:creationId xmlns:p14="http://schemas.microsoft.com/office/powerpoint/2010/main" val="1875454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201F2-80DC-4390-9A30-FC0D365B18B5}" type="datetimeFigureOut">
              <a:rPr lang="en-GB" smtClean="0"/>
              <a:t>04/11/2016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B7864-EA2C-41DD-A590-20EDF0DFBC06}" type="slidenum">
              <a:rPr lang="en-GB" smtClean="0"/>
              <a:t>‹#›</a:t>
            </a:fld>
            <a:endParaRPr lang="en-GB"/>
          </a:p>
        </p:txBody>
      </p:sp>
    </p:spTree>
    <p:extLst>
      <p:ext uri="{BB962C8B-B14F-4D97-AF65-F5344CB8AC3E}">
        <p14:creationId xmlns:p14="http://schemas.microsoft.com/office/powerpoint/2010/main" val="1242614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209" y="342720"/>
            <a:ext cx="9144000" cy="2387600"/>
          </a:xfrm>
        </p:spPr>
        <p:txBody>
          <a:bodyPr/>
          <a:lstStyle/>
          <a:p>
            <a:r>
              <a:rPr lang="en-GB" dirty="0" smtClean="0"/>
              <a:t>Thanet RC Race Team </a:t>
            </a:r>
            <a:endParaRPr lang="en-GB" dirty="0"/>
          </a:p>
        </p:txBody>
      </p:sp>
      <p:sp>
        <p:nvSpPr>
          <p:cNvPr id="4" name="TextBox 3"/>
          <p:cNvSpPr txBox="1"/>
          <p:nvPr/>
        </p:nvSpPr>
        <p:spPr>
          <a:xfrm>
            <a:off x="1730062" y="3979570"/>
            <a:ext cx="8384147" cy="2246769"/>
          </a:xfrm>
          <a:prstGeom prst="rect">
            <a:avLst/>
          </a:prstGeom>
          <a:noFill/>
        </p:spPr>
        <p:txBody>
          <a:bodyPr wrap="square" rtlCol="0">
            <a:spAutoFit/>
          </a:bodyPr>
          <a:lstStyle/>
          <a:p>
            <a:r>
              <a:rPr lang="en-US" sz="2000" i="1" dirty="0"/>
              <a:t>The </a:t>
            </a:r>
            <a:r>
              <a:rPr lang="en-US" sz="2000" i="1" dirty="0" err="1"/>
              <a:t>Thanet</a:t>
            </a:r>
            <a:r>
              <a:rPr lang="en-US" sz="2000" i="1" dirty="0"/>
              <a:t> RC Race Team is to provide a team environment for club members who are committed to competitive cycle racing. The team will seek to provide an enjoyable and competitive environment for race team members and will have a particular focus on developing young talent from within the club. Race team members will be expected to meet both performance and commitment criteria. They will support each other and behave with good manners and be good representative of the club at all times.</a:t>
            </a:r>
            <a:endParaRPr lang="en-GB" sz="2000" i="1" dirty="0"/>
          </a:p>
        </p:txBody>
      </p:sp>
    </p:spTree>
    <p:extLst>
      <p:ext uri="{BB962C8B-B14F-4D97-AF65-F5344CB8AC3E}">
        <p14:creationId xmlns:p14="http://schemas.microsoft.com/office/powerpoint/2010/main" val="1800526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RT Membership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726222"/>
              </p:ext>
            </p:extLst>
          </p:nvPr>
        </p:nvGraphicFramePr>
        <p:xfrm>
          <a:off x="838200" y="1825625"/>
          <a:ext cx="9819288" cy="1381760"/>
        </p:xfrm>
        <a:graphic>
          <a:graphicData uri="http://schemas.openxmlformats.org/drawingml/2006/table">
            <a:tbl>
              <a:tblPr firstRow="1" bandRow="1">
                <a:tableStyleId>{E8034E78-7F5D-4C2E-B375-FC64B27BC917}</a:tableStyleId>
              </a:tblPr>
              <a:tblGrid>
                <a:gridCol w="1636548"/>
                <a:gridCol w="1636548"/>
                <a:gridCol w="1636548"/>
                <a:gridCol w="1636548"/>
                <a:gridCol w="1636548"/>
                <a:gridCol w="1636548"/>
              </a:tblGrid>
              <a:tr h="370840">
                <a:tc>
                  <a:txBody>
                    <a:bodyPr/>
                    <a:lstStyle/>
                    <a:p>
                      <a:endParaRPr lang="en-GB" dirty="0"/>
                    </a:p>
                  </a:txBody>
                  <a:tcPr/>
                </a:tc>
                <a:tc>
                  <a:txBody>
                    <a:bodyPr/>
                    <a:lstStyle/>
                    <a:p>
                      <a:r>
                        <a:rPr lang="en-GB" dirty="0" smtClean="0"/>
                        <a:t>2014</a:t>
                      </a:r>
                      <a:endParaRPr lang="en-GB" dirty="0"/>
                    </a:p>
                  </a:txBody>
                  <a:tcPr/>
                </a:tc>
                <a:tc>
                  <a:txBody>
                    <a:bodyPr/>
                    <a:lstStyle/>
                    <a:p>
                      <a:r>
                        <a:rPr lang="en-GB" dirty="0" smtClean="0"/>
                        <a:t>2015</a:t>
                      </a:r>
                      <a:endParaRPr lang="en-GB" dirty="0"/>
                    </a:p>
                  </a:txBody>
                  <a:tcPr/>
                </a:tc>
                <a:tc>
                  <a:txBody>
                    <a:bodyPr/>
                    <a:lstStyle/>
                    <a:p>
                      <a:r>
                        <a:rPr lang="en-GB" dirty="0" smtClean="0"/>
                        <a:t>2016</a:t>
                      </a:r>
                      <a:endParaRPr lang="en-GB" dirty="0"/>
                    </a:p>
                  </a:txBody>
                  <a:tcPr/>
                </a:tc>
                <a:tc>
                  <a:txBody>
                    <a:bodyPr/>
                    <a:lstStyle/>
                    <a:p>
                      <a:r>
                        <a:rPr lang="en-GB" dirty="0" smtClean="0"/>
                        <a:t>Change</a:t>
                      </a:r>
                      <a:endParaRPr lang="en-GB" dirty="0"/>
                    </a:p>
                  </a:txBody>
                  <a:tcPr/>
                </a:tc>
                <a:tc>
                  <a:txBody>
                    <a:bodyPr/>
                    <a:lstStyle/>
                    <a:p>
                      <a:endParaRPr lang="en-GB" dirty="0"/>
                    </a:p>
                  </a:txBody>
                  <a:tcPr/>
                </a:tc>
              </a:tr>
              <a:tr h="370840">
                <a:tc>
                  <a:txBody>
                    <a:bodyPr/>
                    <a:lstStyle/>
                    <a:p>
                      <a:r>
                        <a:rPr lang="en-GB" dirty="0" smtClean="0">
                          <a:solidFill>
                            <a:schemeClr val="tx1"/>
                          </a:solidFill>
                        </a:rPr>
                        <a:t>Total Members</a:t>
                      </a:r>
                    </a:p>
                  </a:txBody>
                  <a:tcPr/>
                </a:tc>
                <a:tc>
                  <a:txBody>
                    <a:bodyPr/>
                    <a:lstStyle/>
                    <a:p>
                      <a:r>
                        <a:rPr lang="en-GB" dirty="0" smtClean="0">
                          <a:solidFill>
                            <a:schemeClr val="tx1"/>
                          </a:solidFill>
                        </a:rPr>
                        <a:t>9</a:t>
                      </a:r>
                      <a:endParaRPr lang="en-GB" dirty="0">
                        <a:solidFill>
                          <a:schemeClr val="tx1"/>
                        </a:solidFill>
                      </a:endParaRPr>
                    </a:p>
                  </a:txBody>
                  <a:tcPr/>
                </a:tc>
                <a:tc>
                  <a:txBody>
                    <a:bodyPr/>
                    <a:lstStyle/>
                    <a:p>
                      <a:r>
                        <a:rPr lang="en-GB" dirty="0" smtClean="0">
                          <a:solidFill>
                            <a:schemeClr val="tx1"/>
                          </a:solidFill>
                        </a:rPr>
                        <a:t>14</a:t>
                      </a:r>
                      <a:endParaRPr lang="en-GB" dirty="0">
                        <a:solidFill>
                          <a:schemeClr val="tx1"/>
                        </a:solidFill>
                      </a:endParaRPr>
                    </a:p>
                  </a:txBody>
                  <a:tcPr/>
                </a:tc>
                <a:tc>
                  <a:txBody>
                    <a:bodyPr/>
                    <a:lstStyle/>
                    <a:p>
                      <a:r>
                        <a:rPr lang="en-GB" dirty="0" smtClean="0">
                          <a:solidFill>
                            <a:schemeClr val="tx1"/>
                          </a:solidFill>
                        </a:rPr>
                        <a:t>24</a:t>
                      </a:r>
                      <a:endParaRPr lang="en-GB" dirty="0">
                        <a:solidFill>
                          <a:schemeClr val="tx1"/>
                        </a:solidFill>
                      </a:endParaRPr>
                    </a:p>
                  </a:txBody>
                  <a:tcPr/>
                </a:tc>
                <a:tc>
                  <a:txBody>
                    <a:bodyPr/>
                    <a:lstStyle/>
                    <a:p>
                      <a:r>
                        <a:rPr lang="en-GB" dirty="0" smtClean="0">
                          <a:solidFill>
                            <a:schemeClr val="tx1"/>
                          </a:solidFill>
                        </a:rPr>
                        <a:t>60% </a:t>
                      </a:r>
                      <a:endParaRPr lang="en-GB" dirty="0">
                        <a:solidFill>
                          <a:schemeClr val="tx1"/>
                        </a:solidFill>
                      </a:endParaRPr>
                    </a:p>
                  </a:txBody>
                  <a:tcPr/>
                </a:tc>
                <a:tc>
                  <a:txBody>
                    <a:bodyPr/>
                    <a:lstStyle/>
                    <a:p>
                      <a:r>
                        <a:rPr lang="en-GB" dirty="0" smtClean="0">
                          <a:solidFill>
                            <a:schemeClr val="tx1"/>
                          </a:solidFill>
                        </a:rPr>
                        <a:t>27</a:t>
                      </a:r>
                      <a:endParaRPr lang="en-GB" dirty="0">
                        <a:solidFill>
                          <a:schemeClr val="tx1"/>
                        </a:solidFill>
                      </a:endParaRPr>
                    </a:p>
                  </a:txBody>
                  <a:tcPr/>
                </a:tc>
              </a:tr>
              <a:tr h="370840">
                <a:tc>
                  <a:txBody>
                    <a:bodyPr/>
                    <a:lstStyle/>
                    <a:p>
                      <a:r>
                        <a:rPr lang="en-GB" dirty="0" smtClean="0">
                          <a:solidFill>
                            <a:schemeClr val="tx1"/>
                          </a:solidFill>
                        </a:rPr>
                        <a:t>Junior Members</a:t>
                      </a:r>
                    </a:p>
                  </a:txBody>
                  <a:tcPr/>
                </a:tc>
                <a:tc>
                  <a:txBody>
                    <a:bodyPr/>
                    <a:lstStyle/>
                    <a:p>
                      <a:r>
                        <a:rPr lang="en-GB" dirty="0" smtClean="0">
                          <a:solidFill>
                            <a:schemeClr val="tx1"/>
                          </a:solidFill>
                        </a:rPr>
                        <a:t>3</a:t>
                      </a:r>
                      <a:endParaRPr lang="en-GB" dirty="0">
                        <a:solidFill>
                          <a:schemeClr val="tx1"/>
                        </a:solidFill>
                      </a:endParaRPr>
                    </a:p>
                  </a:txBody>
                  <a:tcPr/>
                </a:tc>
                <a:tc>
                  <a:txBody>
                    <a:bodyPr/>
                    <a:lstStyle/>
                    <a:p>
                      <a:r>
                        <a:rPr lang="en-GB" dirty="0" smtClean="0">
                          <a:solidFill>
                            <a:schemeClr val="tx1"/>
                          </a:solidFill>
                        </a:rPr>
                        <a:t>2</a:t>
                      </a:r>
                      <a:endParaRPr lang="en-GB" dirty="0">
                        <a:solidFill>
                          <a:schemeClr val="tx1"/>
                        </a:solidFill>
                      </a:endParaRPr>
                    </a:p>
                  </a:txBody>
                  <a:tcPr/>
                </a:tc>
                <a:tc>
                  <a:txBody>
                    <a:bodyPr/>
                    <a:lstStyle/>
                    <a:p>
                      <a:r>
                        <a:rPr lang="en-GB" dirty="0" smtClean="0">
                          <a:solidFill>
                            <a:schemeClr val="tx1"/>
                          </a:solidFill>
                        </a:rPr>
                        <a:t>4</a:t>
                      </a:r>
                      <a:endParaRPr lang="en-GB" dirty="0">
                        <a:solidFill>
                          <a:schemeClr val="tx1"/>
                        </a:solidFill>
                      </a:endParaRPr>
                    </a:p>
                  </a:txBody>
                  <a:tcPr/>
                </a:tc>
                <a:tc>
                  <a:txBody>
                    <a:bodyPr/>
                    <a:lstStyle/>
                    <a:p>
                      <a:r>
                        <a:rPr lang="en-GB" dirty="0" smtClean="0">
                          <a:solidFill>
                            <a:schemeClr val="tx1"/>
                          </a:solidFill>
                        </a:rPr>
                        <a:t>33%</a:t>
                      </a:r>
                      <a:endParaRPr lang="en-GB" dirty="0">
                        <a:solidFill>
                          <a:schemeClr val="tx1"/>
                        </a:solidFill>
                      </a:endParaRPr>
                    </a:p>
                  </a:txBody>
                  <a:tcPr/>
                </a:tc>
                <a:tc>
                  <a:txBody>
                    <a:bodyPr/>
                    <a:lstStyle/>
                    <a:p>
                      <a:r>
                        <a:rPr lang="en-GB" dirty="0" smtClean="0">
                          <a:solidFill>
                            <a:schemeClr val="tx1"/>
                          </a:solidFill>
                        </a:rPr>
                        <a:t>6</a:t>
                      </a:r>
                      <a:endParaRPr lang="en-GB" dirty="0">
                        <a:solidFill>
                          <a:schemeClr val="tx1"/>
                        </a:solidFill>
                      </a:endParaRPr>
                    </a:p>
                  </a:txBody>
                  <a:tcPr/>
                </a:tc>
              </a:tr>
            </a:tbl>
          </a:graphicData>
        </a:graphic>
      </p:graphicFrame>
      <p:sp>
        <p:nvSpPr>
          <p:cNvPr id="3" name="Right Arrow 2"/>
          <p:cNvSpPr/>
          <p:nvPr/>
        </p:nvSpPr>
        <p:spPr>
          <a:xfrm rot="16200000">
            <a:off x="8253250" y="2230820"/>
            <a:ext cx="299544" cy="283779"/>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ight Arrow 4"/>
          <p:cNvSpPr/>
          <p:nvPr/>
        </p:nvSpPr>
        <p:spPr>
          <a:xfrm rot="16200000">
            <a:off x="8253250" y="2732831"/>
            <a:ext cx="299544" cy="283779"/>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37033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2016 Achievements – Highlights  </a:t>
            </a:r>
            <a:endParaRPr lang="en-GB" dirty="0"/>
          </a:p>
        </p:txBody>
      </p:sp>
      <p:sp>
        <p:nvSpPr>
          <p:cNvPr id="3" name="Content Placeholder 2"/>
          <p:cNvSpPr>
            <a:spLocks noGrp="1"/>
          </p:cNvSpPr>
          <p:nvPr>
            <p:ph idx="1"/>
          </p:nvPr>
        </p:nvSpPr>
        <p:spPr/>
        <p:txBody>
          <a:bodyPr>
            <a:normAutofit fontScale="92500"/>
          </a:bodyPr>
          <a:lstStyle/>
          <a:p>
            <a:r>
              <a:rPr lang="en-GB" dirty="0" smtClean="0"/>
              <a:t>Time </a:t>
            </a:r>
            <a:r>
              <a:rPr lang="en-GB" dirty="0" smtClean="0"/>
              <a:t>Trial </a:t>
            </a:r>
            <a:endParaRPr lang="en-GB" dirty="0" smtClean="0"/>
          </a:p>
          <a:p>
            <a:pPr lvl="1"/>
            <a:r>
              <a:rPr lang="en-US" dirty="0"/>
              <a:t>Chris 3rd place Overall in the </a:t>
            </a:r>
            <a:r>
              <a:rPr lang="en-US" dirty="0" smtClean="0"/>
              <a:t>RTTC series </a:t>
            </a:r>
            <a:r>
              <a:rPr lang="en-US" dirty="0"/>
              <a:t>and 1st place in the </a:t>
            </a:r>
            <a:r>
              <a:rPr lang="en-US" dirty="0" err="1"/>
              <a:t>Espoirs</a:t>
            </a:r>
            <a:r>
              <a:rPr lang="en-US" dirty="0"/>
              <a:t> category (U23s</a:t>
            </a:r>
            <a:r>
              <a:rPr lang="en-US" dirty="0" smtClean="0"/>
              <a:t>)</a:t>
            </a:r>
          </a:p>
          <a:p>
            <a:pPr lvl="1"/>
            <a:r>
              <a:rPr lang="en-GB" dirty="0"/>
              <a:t>20 Wins in Kent Time </a:t>
            </a:r>
            <a:r>
              <a:rPr lang="en-GB" dirty="0" smtClean="0"/>
              <a:t>Trial’s</a:t>
            </a:r>
            <a:endParaRPr lang="en-GB" dirty="0" smtClean="0"/>
          </a:p>
          <a:p>
            <a:pPr lvl="1"/>
            <a:r>
              <a:rPr lang="en-GB" dirty="0" smtClean="0"/>
              <a:t>47% of Kent Time </a:t>
            </a:r>
            <a:r>
              <a:rPr lang="en-GB" dirty="0" smtClean="0"/>
              <a:t>Trials featured </a:t>
            </a:r>
            <a:r>
              <a:rPr lang="en-GB" dirty="0" smtClean="0"/>
              <a:t>a Thanet rider on the podium </a:t>
            </a:r>
          </a:p>
          <a:p>
            <a:pPr lvl="1"/>
            <a:r>
              <a:rPr lang="en-GB" dirty="0" smtClean="0"/>
              <a:t>Chris Fennell </a:t>
            </a:r>
            <a:r>
              <a:rPr lang="en-GB" dirty="0" smtClean="0"/>
              <a:t>took 8 </a:t>
            </a:r>
            <a:r>
              <a:rPr lang="en-GB" dirty="0" smtClean="0"/>
              <a:t>Course Records in Kent</a:t>
            </a:r>
          </a:p>
          <a:p>
            <a:r>
              <a:rPr lang="en-GB" dirty="0" smtClean="0"/>
              <a:t>Road</a:t>
            </a:r>
            <a:endParaRPr lang="en-GB" dirty="0" smtClean="0"/>
          </a:p>
          <a:p>
            <a:pPr lvl="1"/>
            <a:r>
              <a:rPr lang="en-GB" dirty="0" smtClean="0"/>
              <a:t>Ollie Robinson taking 2 wins and 15 top ten finishes on the </a:t>
            </a:r>
            <a:r>
              <a:rPr lang="en-GB" dirty="0" smtClean="0"/>
              <a:t>road</a:t>
            </a:r>
          </a:p>
          <a:p>
            <a:r>
              <a:rPr lang="en-GB" dirty="0"/>
              <a:t>Track </a:t>
            </a:r>
          </a:p>
          <a:p>
            <a:pPr lvl="1"/>
            <a:r>
              <a:rPr lang="en-GB" dirty="0"/>
              <a:t>Ollie Robinson winning the London track league (B’s) </a:t>
            </a:r>
          </a:p>
          <a:p>
            <a:pPr lvl="1"/>
            <a:r>
              <a:rPr lang="en-GB" dirty="0"/>
              <a:t>Rob 5</a:t>
            </a:r>
            <a:r>
              <a:rPr lang="en-GB" baseline="30000" dirty="0"/>
              <a:t>th</a:t>
            </a:r>
            <a:r>
              <a:rPr lang="en-GB" dirty="0"/>
              <a:t> at the national masters </a:t>
            </a:r>
          </a:p>
          <a:p>
            <a:pPr lvl="1"/>
            <a:r>
              <a:rPr lang="en-GB" dirty="0"/>
              <a:t>Rob achieved 24 top 10 finishes on the track</a:t>
            </a:r>
          </a:p>
          <a:p>
            <a:pPr marL="0" indent="0">
              <a:buNone/>
            </a:pPr>
            <a:endParaRPr lang="en-GB" dirty="0" smtClean="0"/>
          </a:p>
          <a:p>
            <a:pPr marL="457200" lvl="1" indent="0">
              <a:buNone/>
            </a:pPr>
            <a:endParaRPr lang="en-GB" dirty="0"/>
          </a:p>
        </p:txBody>
      </p:sp>
    </p:spTree>
    <p:extLst>
      <p:ext uri="{BB962C8B-B14F-4D97-AF65-F5344CB8AC3E}">
        <p14:creationId xmlns:p14="http://schemas.microsoft.com/office/powerpoint/2010/main" val="4060967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2017 focus - Goals</a:t>
            </a:r>
            <a:endParaRPr lang="en-GB" dirty="0"/>
          </a:p>
        </p:txBody>
      </p:sp>
      <p:sp>
        <p:nvSpPr>
          <p:cNvPr id="3" name="Content Placeholder 2"/>
          <p:cNvSpPr>
            <a:spLocks noGrp="1"/>
          </p:cNvSpPr>
          <p:nvPr>
            <p:ph idx="1"/>
          </p:nvPr>
        </p:nvSpPr>
        <p:spPr/>
        <p:txBody>
          <a:bodyPr/>
          <a:lstStyle/>
          <a:p>
            <a:r>
              <a:rPr lang="en-GB" dirty="0" smtClean="0"/>
              <a:t>Build a junior team for the road</a:t>
            </a:r>
          </a:p>
          <a:p>
            <a:pPr lvl="1"/>
            <a:r>
              <a:rPr lang="en-GB" dirty="0" smtClean="0"/>
              <a:t>Key target events </a:t>
            </a:r>
          </a:p>
          <a:p>
            <a:pPr lvl="2"/>
            <a:r>
              <a:rPr lang="en-GB" dirty="0" smtClean="0"/>
              <a:t>Surrey 3 day stage race </a:t>
            </a:r>
          </a:p>
          <a:p>
            <a:pPr lvl="2"/>
            <a:r>
              <a:rPr lang="en-GB" dirty="0" smtClean="0"/>
              <a:t>Trips to Belgium / France to experience racing on the continent </a:t>
            </a:r>
          </a:p>
          <a:p>
            <a:r>
              <a:rPr lang="en-GB" dirty="0" smtClean="0"/>
              <a:t>Build on the TT success of 2016</a:t>
            </a:r>
          </a:p>
          <a:p>
            <a:r>
              <a:rPr lang="en-GB" dirty="0" smtClean="0"/>
              <a:t>Build on the Track success of 2016</a:t>
            </a:r>
          </a:p>
          <a:p>
            <a:r>
              <a:rPr lang="en-GB" dirty="0" smtClean="0"/>
              <a:t>Establish a women's presence in the RT</a:t>
            </a:r>
          </a:p>
          <a:p>
            <a:endParaRPr lang="en-GB" dirty="0" smtClean="0"/>
          </a:p>
          <a:p>
            <a:endParaRPr lang="en-GB" dirty="0"/>
          </a:p>
        </p:txBody>
      </p:sp>
    </p:spTree>
    <p:extLst>
      <p:ext uri="{BB962C8B-B14F-4D97-AF65-F5344CB8AC3E}">
        <p14:creationId xmlns:p14="http://schemas.microsoft.com/office/powerpoint/2010/main" val="345590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Required </a:t>
            </a:r>
            <a:endParaRPr lang="en-GB" dirty="0"/>
          </a:p>
        </p:txBody>
      </p:sp>
      <p:sp>
        <p:nvSpPr>
          <p:cNvPr id="3" name="Content Placeholder 2"/>
          <p:cNvSpPr>
            <a:spLocks noGrp="1"/>
          </p:cNvSpPr>
          <p:nvPr>
            <p:ph idx="1"/>
          </p:nvPr>
        </p:nvSpPr>
        <p:spPr/>
        <p:txBody>
          <a:bodyPr/>
          <a:lstStyle/>
          <a:p>
            <a:r>
              <a:rPr lang="en-GB" dirty="0" smtClean="0"/>
              <a:t>Sponsorship support to take the junior riders to stage races and overseas races.</a:t>
            </a:r>
          </a:p>
          <a:p>
            <a:endParaRPr lang="en-GB" dirty="0"/>
          </a:p>
        </p:txBody>
      </p:sp>
    </p:spTree>
    <p:extLst>
      <p:ext uri="{BB962C8B-B14F-4D97-AF65-F5344CB8AC3E}">
        <p14:creationId xmlns:p14="http://schemas.microsoft.com/office/powerpoint/2010/main" val="589679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108" y="1825625"/>
            <a:ext cx="5801784" cy="4351338"/>
          </a:xfrm>
        </p:spPr>
      </p:pic>
    </p:spTree>
    <p:extLst>
      <p:ext uri="{BB962C8B-B14F-4D97-AF65-F5344CB8AC3E}">
        <p14:creationId xmlns:p14="http://schemas.microsoft.com/office/powerpoint/2010/main" val="2158497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820</TotalTime>
  <Words>284</Words>
  <Application>Microsoft Office PowerPoint</Application>
  <PresentationFormat>Widescreen</PresentationFormat>
  <Paragraphs>45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Thanet RC Race Team </vt:lpstr>
      <vt:lpstr>RT Membership </vt:lpstr>
      <vt:lpstr>2016 Achievements – Highlights  </vt:lpstr>
      <vt:lpstr>2017 focus - Goals</vt:lpstr>
      <vt:lpstr>Support Required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MILNES Robert</dc:creator>
  <cp:lastModifiedBy>MILNES Robert</cp:lastModifiedBy>
  <cp:revision>13</cp:revision>
  <dcterms:created xsi:type="dcterms:W3CDTF">2016-11-03T19:38:58Z</dcterms:created>
  <dcterms:modified xsi:type="dcterms:W3CDTF">2016-11-04T10:15:27Z</dcterms:modified>
</cp:coreProperties>
</file>