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7"/>
  </p:notesMasterIdLst>
  <p:sldIdLst>
    <p:sldId id="304" r:id="rId2"/>
    <p:sldId id="308" r:id="rId3"/>
    <p:sldId id="309" r:id="rId4"/>
    <p:sldId id="318" r:id="rId5"/>
    <p:sldId id="319" r:id="rId6"/>
    <p:sldId id="305" r:id="rId7"/>
    <p:sldId id="307" r:id="rId8"/>
    <p:sldId id="313" r:id="rId9"/>
    <p:sldId id="324" r:id="rId10"/>
    <p:sldId id="325" r:id="rId11"/>
    <p:sldId id="327" r:id="rId12"/>
    <p:sldId id="337" r:id="rId13"/>
    <p:sldId id="328" r:id="rId14"/>
    <p:sldId id="326" r:id="rId15"/>
    <p:sldId id="329" r:id="rId16"/>
    <p:sldId id="338" r:id="rId17"/>
    <p:sldId id="277" r:id="rId18"/>
    <p:sldId id="336" r:id="rId19"/>
    <p:sldId id="293" r:id="rId20"/>
    <p:sldId id="261" r:id="rId21"/>
    <p:sldId id="311" r:id="rId22"/>
    <p:sldId id="335" r:id="rId23"/>
    <p:sldId id="312" r:id="rId24"/>
    <p:sldId id="303" r:id="rId25"/>
    <p:sldId id="334" r:id="rId26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92" autoAdjust="0"/>
    <p:restoredTop sz="94737" autoAdjust="0"/>
  </p:normalViewPr>
  <p:slideViewPr>
    <p:cSldViewPr>
      <p:cViewPr varScale="1">
        <p:scale>
          <a:sx n="103" d="100"/>
          <a:sy n="103" d="100"/>
        </p:scale>
        <p:origin x="-1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33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US" dirty="0"/>
              <a:t>Number of </a:t>
            </a:r>
            <a:r>
              <a:rPr lang="en-US" dirty="0" smtClean="0"/>
              <a:t>junior TRC </a:t>
            </a:r>
            <a:r>
              <a:rPr lang="en-US" dirty="0"/>
              <a:t>members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Sheet1!$B$3</c:f>
              <c:strCache>
                <c:ptCount val="1"/>
                <c:pt idx="0">
                  <c:v>Number of junior members</c:v>
                </c:pt>
              </c:strCache>
            </c:strRef>
          </c:tx>
          <c:xVal>
            <c:numRef>
              <c:f>Sheet1!$A$4:$A$11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xVal>
          <c:yVal>
            <c:numRef>
              <c:f>Sheet1!$B$4:$B$11</c:f>
              <c:numCache>
                <c:formatCode>General</c:formatCode>
                <c:ptCount val="8"/>
                <c:pt idx="0">
                  <c:v>0</c:v>
                </c:pt>
                <c:pt idx="1">
                  <c:v>12</c:v>
                </c:pt>
                <c:pt idx="2">
                  <c:v>22</c:v>
                </c:pt>
                <c:pt idx="3">
                  <c:v>42</c:v>
                </c:pt>
                <c:pt idx="4">
                  <c:v>55</c:v>
                </c:pt>
                <c:pt idx="5">
                  <c:v>67</c:v>
                </c:pt>
                <c:pt idx="6">
                  <c:v>76</c:v>
                </c:pt>
                <c:pt idx="7">
                  <c:v>78</c:v>
                </c:pt>
              </c:numCache>
            </c:numRef>
          </c:yVal>
        </c:ser>
        <c:axId val="84428288"/>
        <c:axId val="84430208"/>
      </c:scatterChart>
      <c:valAx>
        <c:axId val="84428288"/>
        <c:scaling>
          <c:orientation val="minMax"/>
        </c:scaling>
        <c:axPos val="b"/>
        <c:numFmt formatCode="General" sourceLinked="1"/>
        <c:tickLblPos val="nextTo"/>
        <c:crossAx val="84430208"/>
        <c:crosses val="autoZero"/>
        <c:crossBetween val="midCat"/>
      </c:valAx>
      <c:valAx>
        <c:axId val="84430208"/>
        <c:scaling>
          <c:orientation val="minMax"/>
        </c:scaling>
        <c:axPos val="l"/>
        <c:majorGridlines/>
        <c:numFmt formatCode="General" sourceLinked="1"/>
        <c:tickLblPos val="nextTo"/>
        <c:crossAx val="84428288"/>
        <c:crosses val="autoZero"/>
        <c:crossBetween val="midCat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D0333-9530-46B2-BFAD-00E6D49A155C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42E8B-F35C-4EF6-8EFF-B5CDA93B7A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51FF-2867-4D9C-8E1C-A7B7A4C80921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E724-9B2C-4975-9724-404829B616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51FF-2867-4D9C-8E1C-A7B7A4C80921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E724-9B2C-4975-9724-404829B616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51FF-2867-4D9C-8E1C-A7B7A4C80921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E724-9B2C-4975-9724-404829B616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51FF-2867-4D9C-8E1C-A7B7A4C80921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E724-9B2C-4975-9724-404829B616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51FF-2867-4D9C-8E1C-A7B7A4C80921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E724-9B2C-4975-9724-404829B616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51FF-2867-4D9C-8E1C-A7B7A4C80921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E724-9B2C-4975-9724-404829B616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51FF-2867-4D9C-8E1C-A7B7A4C80921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E724-9B2C-4975-9724-404829B616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51FF-2867-4D9C-8E1C-A7B7A4C80921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E724-9B2C-4975-9724-404829B616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51FF-2867-4D9C-8E1C-A7B7A4C80921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E724-9B2C-4975-9724-404829B616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51FF-2867-4D9C-8E1C-A7B7A4C80921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E724-9B2C-4975-9724-404829B616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51FF-2867-4D9C-8E1C-A7B7A4C80921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E724-9B2C-4975-9724-404829B616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F51FF-2867-4D9C-8E1C-A7B7A4C80921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4E724-9B2C-4975-9724-404829B616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hyperlink" Target="http://www.thanetrc.org/" TargetMode="External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itishcycling.org.uk/points?person_id=101236&amp;type=national&amp;year=2016" TargetMode="External"/><Relationship Id="rId3" Type="http://schemas.openxmlformats.org/officeDocument/2006/relationships/hyperlink" Target="https://www.britishcycling.org.uk/points?person_id=498476&amp;type=national&amp;year=2016" TargetMode="External"/><Relationship Id="rId7" Type="http://schemas.openxmlformats.org/officeDocument/2006/relationships/hyperlink" Target="https://www.britishcycling.org.uk/points?person_id=137111&amp;type=national&amp;year=2016" TargetMode="External"/><Relationship Id="rId2" Type="http://schemas.openxmlformats.org/officeDocument/2006/relationships/hyperlink" Target="https://www.britishcycling.org.uk/points?person_id=260883&amp;type=national&amp;year=201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ritishcycling.org.uk/points?person_id=179875&amp;type=national&amp;year=2016" TargetMode="External"/><Relationship Id="rId5" Type="http://schemas.openxmlformats.org/officeDocument/2006/relationships/hyperlink" Target="https://www.britishcycling.org.uk/points?person_id=465933&amp;type=national&amp;year=2016" TargetMode="External"/><Relationship Id="rId4" Type="http://schemas.openxmlformats.org/officeDocument/2006/relationships/hyperlink" Target="https://www.britishcycling.org.uk/points?person_id=464891&amp;type=national&amp;year=2016" TargetMode="External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hyperlink" Target="https://www.google.co.uk/url?sa=i&amp;rct=j&amp;q=&amp;esrc=s&amp;source=images&amp;cd=&amp;cad=rja&amp;uact=8&amp;ved=0CAcQjRxqFQoTCNH6j7CVickCFUGfFAodmQEI6A&amp;url=https://www.britishcycling.org.uk/events/details/137091/Your-Leisure-Thanet-RC-1999-Regional-Youth-Racing-&amp;psig=AFQjCNHvMOa-2CG4Mu5XkritpdjPTyNZUg&amp;ust=1447358650826483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itishcycling.org.uk/points?person_id=101236&amp;type=national&amp;year=2016" TargetMode="External"/><Relationship Id="rId13" Type="http://schemas.openxmlformats.org/officeDocument/2006/relationships/image" Target="../media/image12.png"/><Relationship Id="rId3" Type="http://schemas.openxmlformats.org/officeDocument/2006/relationships/hyperlink" Target="https://www.britishcycling.org.uk/points?person_id=498476&amp;type=national&amp;year=2016" TargetMode="External"/><Relationship Id="rId7" Type="http://schemas.openxmlformats.org/officeDocument/2006/relationships/hyperlink" Target="https://www.britishcycling.org.uk/points?person_id=137111&amp;type=national&amp;year=2016" TargetMode="External"/><Relationship Id="rId12" Type="http://schemas.openxmlformats.org/officeDocument/2006/relationships/hyperlink" Target="https://www.britishcycling.org.uk/points?person_id=426523&amp;type=regional&amp;year=2016" TargetMode="External"/><Relationship Id="rId2" Type="http://schemas.openxmlformats.org/officeDocument/2006/relationships/hyperlink" Target="https://www.britishcycling.org.uk/points?person_id=260883&amp;type=national&amp;year=201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ritishcycling.org.uk/points?person_id=179875&amp;type=national&amp;year=2016" TargetMode="External"/><Relationship Id="rId11" Type="http://schemas.openxmlformats.org/officeDocument/2006/relationships/hyperlink" Target="https://www.britishcycling.org.uk/points?person_id=180580&amp;type=regional&amp;year=2016" TargetMode="External"/><Relationship Id="rId5" Type="http://schemas.openxmlformats.org/officeDocument/2006/relationships/hyperlink" Target="https://www.britishcycling.org.uk/points?person_id=465933&amp;type=national&amp;year=2016" TargetMode="External"/><Relationship Id="rId10" Type="http://schemas.openxmlformats.org/officeDocument/2006/relationships/hyperlink" Target="https://www.britishcycling.org.uk/points?person_id=222434&amp;type=regional&amp;year=2016" TargetMode="External"/><Relationship Id="rId4" Type="http://schemas.openxmlformats.org/officeDocument/2006/relationships/hyperlink" Target="https://www.britishcycling.org.uk/points?person_id=464891&amp;type=national&amp;year=2016" TargetMode="External"/><Relationship Id="rId9" Type="http://schemas.openxmlformats.org/officeDocument/2006/relationships/hyperlink" Target="https://www.britishcycling.org.uk/points?person_id=45504&amp;type=regional&amp;year=2016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653136"/>
            <a:ext cx="8444475" cy="1578037"/>
          </a:xfrm>
        </p:spPr>
        <p:txBody>
          <a:bodyPr>
            <a:normAutofit fontScale="90000"/>
          </a:bodyPr>
          <a:lstStyle/>
          <a:p>
            <a:r>
              <a:rPr lang="en-GB" sz="27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Club of the Year - Thanet Sports Awards 2013</a:t>
            </a:r>
            <a:br>
              <a:rPr lang="en-GB" sz="27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</a:br>
            <a:r>
              <a:rPr lang="en-GB" sz="27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South-East British Cycling club champions 2013</a:t>
            </a:r>
            <a:br>
              <a:rPr lang="en-GB" sz="27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</a:br>
            <a:r>
              <a:rPr lang="en-GB" sz="2700" dirty="0" smtClean="0">
                <a:latin typeface="Aharoni" pitchFamily="2" charset="-79"/>
                <a:cs typeface="Aharoni" pitchFamily="2" charset="-79"/>
              </a:rPr>
              <a:t>National Go-Ride club of the year runner up 2014</a:t>
            </a:r>
            <a:r>
              <a:rPr lang="en-GB" sz="27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GB" sz="20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GB" sz="2000" dirty="0" smtClean="0">
                <a:latin typeface="Aharoni" pitchFamily="2" charset="-79"/>
                <a:cs typeface="Aharoni" pitchFamily="2" charset="-79"/>
              </a:rPr>
            </a:br>
            <a:r>
              <a:rPr lang="en-GB" sz="2000" dirty="0">
                <a:latin typeface="Aharoni" pitchFamily="2" charset="-79"/>
                <a:cs typeface="Aharoni" pitchFamily="2" charset="-79"/>
              </a:rPr>
              <a:t/>
            </a:r>
            <a:br>
              <a:rPr lang="en-GB" sz="2000" dirty="0">
                <a:latin typeface="Aharoni" pitchFamily="2" charset="-79"/>
                <a:cs typeface="Aharoni" pitchFamily="2" charset="-79"/>
              </a:rPr>
            </a:br>
            <a:r>
              <a:rPr lang="en-GB" sz="2000" dirty="0" smtClean="0">
                <a:latin typeface="Aharoni" pitchFamily="2" charset="-79"/>
                <a:cs typeface="Aharoni" pitchFamily="2" charset="-79"/>
              </a:rPr>
              <a:t>A Club for All (Time trials, MTB, Road, Track, </a:t>
            </a:r>
            <a:r>
              <a:rPr lang="en-GB" sz="2000" dirty="0" err="1" smtClean="0">
                <a:latin typeface="Aharoni" pitchFamily="2" charset="-79"/>
                <a:cs typeface="Aharoni" pitchFamily="2" charset="-79"/>
              </a:rPr>
              <a:t>CycloX</a:t>
            </a:r>
            <a:r>
              <a:rPr lang="en-GB" sz="2000" dirty="0" smtClean="0">
                <a:latin typeface="Aharoni" pitchFamily="2" charset="-79"/>
                <a:cs typeface="Aharoni" pitchFamily="2" charset="-79"/>
              </a:rPr>
              <a:t>)</a:t>
            </a:r>
            <a:endParaRPr lang="en-GB" sz="32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Picture Placeholder 13" descr="10665751_10203577987943926_169976882674296413_n.jpg"/>
          <p:cNvPicPr>
            <a:picLocks noChangeAspect="1"/>
          </p:cNvPicPr>
          <p:nvPr/>
        </p:nvPicPr>
        <p:blipFill>
          <a:blip r:embed="rId2" cstate="print"/>
          <a:srcRect l="-299" r="-257"/>
          <a:stretch>
            <a:fillRect/>
          </a:stretch>
        </p:blipFill>
        <p:spPr>
          <a:xfrm>
            <a:off x="4544605" y="1268760"/>
            <a:ext cx="2815289" cy="1477955"/>
          </a:xfrm>
          <a:prstGeom prst="rect">
            <a:avLst/>
          </a:prstGeom>
        </p:spPr>
      </p:pic>
      <p:pic>
        <p:nvPicPr>
          <p:cNvPr id="9" name="Picture 8" descr="trc-social-media-bo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1889748" cy="14870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1346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723366"/>
            <a:ext cx="9144000" cy="1346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6345324"/>
            <a:ext cx="9144000" cy="4046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Website </a:t>
            </a:r>
            <a:r>
              <a:rPr lang="en-GB" sz="1600" dirty="0" smtClean="0">
                <a:solidFill>
                  <a:schemeClr val="tx1"/>
                </a:solidFill>
                <a:hlinkClick r:id="rId4"/>
              </a:rPr>
              <a:t>www.thanetrc.org</a:t>
            </a:r>
            <a:r>
              <a:rPr lang="en-GB" sz="1600" dirty="0" smtClean="0">
                <a:solidFill>
                  <a:schemeClr val="tx1"/>
                </a:solidFill>
              </a:rPr>
              <a:t>	      Contact: Robinson_colin5@sky.com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34634"/>
            <a:ext cx="9144000" cy="24264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clubmar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404664"/>
            <a:ext cx="1115193" cy="535095"/>
          </a:xfrm>
          <a:prstGeom prst="rect">
            <a:avLst/>
          </a:prstGeom>
        </p:spPr>
      </p:pic>
      <p:pic>
        <p:nvPicPr>
          <p:cNvPr id="15" name="Picture 14" descr="gorid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476672"/>
            <a:ext cx="1753568" cy="436851"/>
          </a:xfrm>
          <a:prstGeom prst="rect">
            <a:avLst/>
          </a:prstGeom>
        </p:spPr>
      </p:pic>
      <p:pic>
        <p:nvPicPr>
          <p:cNvPr id="16" name="Picture 15" descr="CTT_2010_logo_2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80312" y="404664"/>
            <a:ext cx="1222343" cy="499257"/>
          </a:xfrm>
          <a:prstGeom prst="rect">
            <a:avLst/>
          </a:prstGeom>
        </p:spPr>
      </p:pic>
      <p:pic>
        <p:nvPicPr>
          <p:cNvPr id="17" name="Picture 16" descr="Maddi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4288" y="2780928"/>
            <a:ext cx="1305007" cy="1540381"/>
          </a:xfrm>
          <a:prstGeom prst="rect">
            <a:avLst/>
          </a:prstGeom>
        </p:spPr>
      </p:pic>
      <p:pic>
        <p:nvPicPr>
          <p:cNvPr id="18" name="Picture 17" descr="RegionalSummer002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4048" y="3140968"/>
            <a:ext cx="2024302" cy="1123330"/>
          </a:xfrm>
          <a:prstGeom prst="rect">
            <a:avLst/>
          </a:prstGeom>
        </p:spPr>
      </p:pic>
      <p:pic>
        <p:nvPicPr>
          <p:cNvPr id="19" name="Picture 2" descr="https://fbcdn-sphotos-g-a.akamaihd.net/hphotos-ak-ash3/1374382_310992639040126_163885972_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52320" y="1340768"/>
            <a:ext cx="1268910" cy="1331354"/>
          </a:xfrm>
          <a:prstGeom prst="rect">
            <a:avLst/>
          </a:prstGeom>
          <a:noFill/>
        </p:spPr>
      </p:pic>
      <p:pic>
        <p:nvPicPr>
          <p:cNvPr id="20" name="Content Placeholder 3" descr="Thanet RC SE Champions phot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5536" y="2708920"/>
            <a:ext cx="2537820" cy="1997031"/>
          </a:xfrm>
          <a:prstGeom prst="rect">
            <a:avLst/>
          </a:prstGeom>
        </p:spPr>
      </p:pic>
      <p:pic>
        <p:nvPicPr>
          <p:cNvPr id="4" name="Picture Placeholder 7" descr="10665751_10203577987943926_169976882674296413_n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067944" y="2564904"/>
            <a:ext cx="1080120" cy="1008112"/>
          </a:xfrm>
          <a:prstGeom prst="rect">
            <a:avLst/>
          </a:prstGeom>
        </p:spPr>
      </p:pic>
      <p:pic>
        <p:nvPicPr>
          <p:cNvPr id="21" name="Picture 2" descr="https://fbcdn-sphotos-h-a.akamaihd.net/hphotos-ak-prn1/564625_10200482862249953_294270952_n.jpg"/>
          <p:cNvPicPr>
            <a:picLocks noChangeAspect="1" noChangeArrowheads="1"/>
          </p:cNvPicPr>
          <p:nvPr/>
        </p:nvPicPr>
        <p:blipFill>
          <a:blip r:embed="rId13" cstate="print"/>
          <a:srcRect l="19238" r="10806"/>
          <a:stretch>
            <a:fillRect/>
          </a:stretch>
        </p:blipFill>
        <p:spPr bwMode="auto">
          <a:xfrm>
            <a:off x="2843808" y="3140968"/>
            <a:ext cx="1506832" cy="1007877"/>
          </a:xfrm>
          <a:prstGeom prst="rect">
            <a:avLst/>
          </a:prstGeom>
          <a:noFill/>
        </p:spPr>
      </p:pic>
      <p:pic>
        <p:nvPicPr>
          <p:cNvPr id="22" name="Picture 21" descr="TRC 70th logo on black bg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9512" y="1772816"/>
            <a:ext cx="1923737" cy="864096"/>
          </a:xfrm>
          <a:prstGeom prst="rect">
            <a:avLst/>
          </a:prstGeom>
        </p:spPr>
      </p:pic>
      <p:pic>
        <p:nvPicPr>
          <p:cNvPr id="23" name="Picture 4" descr="https://scontent-lhr3-1.xx.fbcdn.net/v/t1.0-9/14639661_10208932842531944_1697039278649738437_n.jpg?oh=3c69172c53a6bc6d300345de846adc56&amp;oe=5896438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39752" y="980728"/>
            <a:ext cx="2047082" cy="1535312"/>
          </a:xfrm>
          <a:prstGeom prst="rect">
            <a:avLst/>
          </a:prstGeom>
          <a:noFill/>
        </p:spPr>
      </p:pic>
    </p:spTree>
  </p:cSld>
  <p:clrMapOvr>
    <a:masterClrMapping/>
  </p:clrMapOvr>
  <p:transition advTm="146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Time Trial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0528" y="980728"/>
            <a:ext cx="9144000" cy="5661248"/>
          </a:xfrm>
        </p:spPr>
        <p:txBody>
          <a:bodyPr>
            <a:normAutofit fontScale="92500" lnSpcReduction="20000"/>
          </a:bodyPr>
          <a:lstStyle/>
          <a:p>
            <a:pPr lvl="1">
              <a:buNone/>
            </a:pPr>
            <a:r>
              <a:rPr lang="en-GB" sz="1800" dirty="0" smtClean="0"/>
              <a:t>New records 2016</a:t>
            </a:r>
          </a:p>
          <a:p>
            <a:pPr lvl="1">
              <a:buNone/>
            </a:pPr>
            <a:r>
              <a:rPr lang="en-GB" sz="1800" dirty="0" smtClean="0"/>
              <a:t>Oliver </a:t>
            </a:r>
            <a:r>
              <a:rPr lang="en-GB" sz="1800" dirty="0" smtClean="0"/>
              <a:t>Robinson Junior 10 mile TT record 21:14</a:t>
            </a:r>
          </a:p>
          <a:p>
            <a:pPr lvl="1"/>
            <a:endParaRPr lang="en-GB" sz="1100" dirty="0" smtClean="0"/>
          </a:p>
          <a:p>
            <a:pPr lvl="1">
              <a:buNone/>
            </a:pPr>
            <a:r>
              <a:rPr lang="en-GB" sz="1800" u="sng" dirty="0" smtClean="0"/>
              <a:t>Age Records (10 miles)</a:t>
            </a:r>
          </a:p>
          <a:p>
            <a:pPr lvl="1">
              <a:buNone/>
            </a:pPr>
            <a:r>
              <a:rPr lang="en-GB" sz="1800" dirty="0" smtClean="0"/>
              <a:t>12 year-Boy Flynn Robinson – 25:46</a:t>
            </a:r>
          </a:p>
          <a:p>
            <a:pPr lvl="1">
              <a:buNone/>
            </a:pPr>
            <a:r>
              <a:rPr lang="en-GB" sz="1800" dirty="0" smtClean="0"/>
              <a:t>13 year-Boy Lance Childs – 24:12</a:t>
            </a:r>
          </a:p>
          <a:p>
            <a:pPr lvl="1">
              <a:buNone/>
            </a:pPr>
            <a:r>
              <a:rPr lang="en-GB" sz="1800" dirty="0" smtClean="0"/>
              <a:t>17/18 year-Boy Oliver Robinson – 21:14</a:t>
            </a:r>
          </a:p>
          <a:p>
            <a:pPr lvl="1">
              <a:buNone/>
            </a:pPr>
            <a:endParaRPr lang="en-GB" sz="1200" dirty="0" smtClean="0"/>
          </a:p>
          <a:p>
            <a:pPr lvl="1">
              <a:buNone/>
            </a:pPr>
            <a:r>
              <a:rPr lang="en-GB" sz="1800" u="sng" dirty="0" smtClean="0"/>
              <a:t>Age Records (25 miles)</a:t>
            </a:r>
          </a:p>
          <a:p>
            <a:pPr lvl="1">
              <a:buNone/>
            </a:pPr>
            <a:r>
              <a:rPr lang="en-GB" sz="1800" dirty="0" smtClean="0"/>
              <a:t>12 year-Boy -Lance Childs– 1:11:04</a:t>
            </a:r>
          </a:p>
          <a:p>
            <a:pPr lvl="1">
              <a:buNone/>
            </a:pPr>
            <a:r>
              <a:rPr lang="en-GB" sz="1800" dirty="0" smtClean="0"/>
              <a:t>13/14 year-Boy – George </a:t>
            </a:r>
            <a:r>
              <a:rPr lang="en-GB" sz="1800" dirty="0" err="1" smtClean="0"/>
              <a:t>Pittock</a:t>
            </a:r>
            <a:r>
              <a:rPr lang="en-GB" sz="1800" dirty="0" smtClean="0"/>
              <a:t> -1:08:49</a:t>
            </a:r>
          </a:p>
          <a:p>
            <a:pPr lvl="1">
              <a:buNone/>
            </a:pPr>
            <a:r>
              <a:rPr lang="en-GB" sz="1800" dirty="0" smtClean="0"/>
              <a:t>17 year-Boy - Dan Martin– 55:57</a:t>
            </a:r>
          </a:p>
          <a:p>
            <a:pPr lvl="1">
              <a:buNone/>
            </a:pPr>
            <a:endParaRPr lang="en-GB" sz="1050" dirty="0" smtClean="0"/>
          </a:p>
          <a:p>
            <a:pPr lvl="1">
              <a:buNone/>
            </a:pPr>
            <a:r>
              <a:rPr lang="en-GB" sz="1800" u="sng" dirty="0" smtClean="0"/>
              <a:t>Age Records (25 miles)</a:t>
            </a:r>
          </a:p>
          <a:p>
            <a:pPr lvl="1">
              <a:buNone/>
            </a:pPr>
            <a:r>
              <a:rPr lang="en-GB" sz="1800" dirty="0" smtClean="0"/>
              <a:t>10/11/12/13/14 year-Girl –Freya Cook– 1:49:19</a:t>
            </a:r>
          </a:p>
          <a:p>
            <a:pPr lvl="1">
              <a:buNone/>
            </a:pPr>
            <a:endParaRPr lang="en-GB" sz="1800" dirty="0" smtClean="0"/>
          </a:p>
          <a:p>
            <a:pPr lvl="1">
              <a:buNone/>
            </a:pPr>
            <a:r>
              <a:rPr lang="en-GB" sz="1800" u="sng" dirty="0" smtClean="0"/>
              <a:t>GHS Final qualifies 2016</a:t>
            </a:r>
          </a:p>
          <a:p>
            <a:pPr lvl="1">
              <a:buNone/>
            </a:pPr>
            <a:r>
              <a:rPr lang="en-GB" sz="1800" dirty="0" smtClean="0"/>
              <a:t>Flynn Robinson (12), Lance Childs (13), Charlie Burgess (16), Joshua </a:t>
            </a:r>
            <a:r>
              <a:rPr lang="en-GB" sz="1800" dirty="0" err="1" smtClean="0"/>
              <a:t>Chivilo</a:t>
            </a:r>
            <a:r>
              <a:rPr lang="en-GB" sz="1800" dirty="0" smtClean="0"/>
              <a:t> (15),</a:t>
            </a:r>
          </a:p>
          <a:p>
            <a:pPr lvl="1">
              <a:buNone/>
            </a:pPr>
            <a:r>
              <a:rPr lang="en-GB" sz="1800" dirty="0" smtClean="0"/>
              <a:t> Toby Hammond (16) and Megan Griffiths (16)</a:t>
            </a:r>
          </a:p>
          <a:p>
            <a:pPr lvl="1">
              <a:buNone/>
            </a:pPr>
            <a:endParaRPr lang="en-GB" sz="1800" dirty="0" smtClean="0"/>
          </a:p>
          <a:p>
            <a:pPr lvl="1">
              <a:buNone/>
            </a:pPr>
            <a:r>
              <a:rPr lang="en-GB" sz="1800" dirty="0" smtClean="0"/>
              <a:t>Dan Martin and Ollie Robinson – TT report with </a:t>
            </a:r>
            <a:r>
              <a:rPr lang="en-GB" sz="1800" dirty="0" smtClean="0"/>
              <a:t>RT (ROB) </a:t>
            </a:r>
            <a:r>
              <a:rPr lang="en-GB" sz="1800" dirty="0" smtClean="0"/>
              <a:t>(Junior nationals etc)</a:t>
            </a:r>
          </a:p>
          <a:p>
            <a:pPr lvl="1">
              <a:buNone/>
            </a:pPr>
            <a:endParaRPr lang="en-GB" sz="1800" dirty="0" smtClean="0"/>
          </a:p>
          <a:p>
            <a:pPr lvl="1">
              <a:buNone/>
            </a:pPr>
            <a:endParaRPr lang="en-GB" sz="1800" dirty="0" smtClean="0"/>
          </a:p>
        </p:txBody>
      </p:sp>
      <p:pic>
        <p:nvPicPr>
          <p:cNvPr id="18434" name="Picture 2" descr="https://thanetrc.files.wordpress.com/2016/09/ghs-thanet-rc-2016.jpg?w=584&amp;h=4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12776"/>
            <a:ext cx="3936436" cy="2952328"/>
          </a:xfrm>
          <a:prstGeom prst="rect">
            <a:avLst/>
          </a:prstGeom>
          <a:noFill/>
        </p:spPr>
      </p:pic>
      <p:pic>
        <p:nvPicPr>
          <p:cNvPr id="5" name="Picture 4" descr="TRC 70th logo on black b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20263" y="5993904"/>
            <a:ext cx="1923737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Road</a:t>
            </a: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67544" y="1268760"/>
          <a:ext cx="4367808" cy="2468880"/>
        </p:xfrm>
        <a:graphic>
          <a:graphicData uri="http://schemas.openxmlformats.org/drawingml/2006/table">
            <a:tbl>
              <a:tblPr/>
              <a:tblGrid>
                <a:gridCol w="1455936"/>
                <a:gridCol w="1455936"/>
                <a:gridCol w="1455936"/>
              </a:tblGrid>
              <a:tr h="216024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FFFFFF"/>
                          </a:solidFill>
                        </a:rPr>
                        <a:t>Rank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22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FFFFFF"/>
                          </a:solidFill>
                        </a:rPr>
                        <a:t>Rider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22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FFFFFF"/>
                          </a:solidFill>
                        </a:rPr>
                        <a:t>Points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2262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GB" sz="120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D7000D"/>
                          </a:solidFill>
                          <a:hlinkClick r:id="rId2"/>
                        </a:rPr>
                        <a:t>George Pittock</a:t>
                      </a:r>
                      <a:endParaRPr lang="en-GB" sz="1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37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GB" sz="1200"/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D7000D"/>
                          </a:solidFill>
                          <a:hlinkClick r:id="rId3"/>
                        </a:rPr>
                        <a:t>Alexander Ashman</a:t>
                      </a:r>
                      <a:endParaRPr lang="en-GB" sz="1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14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GB" sz="1200"/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D7000D"/>
                          </a:solidFill>
                          <a:hlinkClick r:id="rId4"/>
                        </a:rPr>
                        <a:t>Hamish Reilly</a:t>
                      </a:r>
                      <a:endParaRPr lang="en-GB" sz="1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GB" sz="1200"/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D7000D"/>
                          </a:solidFill>
                          <a:hlinkClick r:id="rId5"/>
                        </a:rPr>
                        <a:t>Joshua Chivilo</a:t>
                      </a:r>
                      <a:endParaRPr lang="en-GB" sz="1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GB" sz="1200"/>
                        <a:t>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D7000D"/>
                          </a:solidFill>
                          <a:hlinkClick r:id="rId6"/>
                        </a:rPr>
                        <a:t>Toby Perry</a:t>
                      </a:r>
                      <a:endParaRPr lang="en-GB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GB" sz="1200"/>
                        <a:t>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D7000D"/>
                          </a:solidFill>
                          <a:hlinkClick r:id="rId7"/>
                        </a:rPr>
                        <a:t>Lance Childs</a:t>
                      </a:r>
                      <a:endParaRPr lang="en-GB" sz="1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GB" sz="1200"/>
                        <a:t>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D7000D"/>
                          </a:solidFill>
                          <a:hlinkClick r:id="rId8"/>
                        </a:rPr>
                        <a:t>Flynn Robinson</a:t>
                      </a:r>
                      <a:endParaRPr lang="en-GB" sz="1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GB" sz="1200"/>
                        <a:t>Total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81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5536" y="4077072"/>
            <a:ext cx="76655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No BC points in 2016 for under 8 / 10 / 12 riders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George </a:t>
            </a:r>
            <a:r>
              <a:rPr lang="en-GB" dirty="0" err="1" smtClean="0"/>
              <a:t>Pittock</a:t>
            </a:r>
            <a:r>
              <a:rPr lang="en-GB" dirty="0" smtClean="0"/>
              <a:t> top TRC point scorer with a number of road race wins in 2016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George also </a:t>
            </a:r>
            <a:r>
              <a:rPr lang="en-GB" dirty="0" smtClean="0"/>
              <a:t>raced </a:t>
            </a:r>
            <a:r>
              <a:rPr lang="en-GB" dirty="0" smtClean="0"/>
              <a:t>National </a:t>
            </a:r>
            <a:r>
              <a:rPr lang="en-GB" dirty="0" smtClean="0"/>
              <a:t>Championships in 2016 at Redbridge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New point scoring </a:t>
            </a:r>
            <a:r>
              <a:rPr lang="en-GB" dirty="0" smtClean="0"/>
              <a:t>riders to 2016 Alex, Hamish and Toby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Great season for Joshua </a:t>
            </a:r>
            <a:r>
              <a:rPr lang="en-GB" dirty="0" err="1" smtClean="0"/>
              <a:t>Chivilo</a:t>
            </a:r>
            <a:r>
              <a:rPr lang="en-GB" dirty="0" smtClean="0"/>
              <a:t> with summer series win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Max 2</a:t>
            </a:r>
            <a:r>
              <a:rPr lang="en-GB" baseline="30000" dirty="0" smtClean="0"/>
              <a:t>nd</a:t>
            </a:r>
            <a:r>
              <a:rPr lang="en-GB" dirty="0" smtClean="0"/>
              <a:t> in Spring in the park series and won summer series</a:t>
            </a:r>
          </a:p>
          <a:p>
            <a:pPr>
              <a:buFont typeface="Arial" pitchFamily="34" charset="0"/>
              <a:buChar char="•"/>
            </a:pPr>
            <a:r>
              <a:rPr lang="en-GB" dirty="0" err="1" smtClean="0"/>
              <a:t>Fearne</a:t>
            </a:r>
            <a:r>
              <a:rPr lang="en-GB" dirty="0" smtClean="0"/>
              <a:t>, Millie and Freya perform well in girls races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Lance and Flynn gain a number of podium finishes</a:t>
            </a:r>
            <a:endParaRPr lang="en-GB" dirty="0"/>
          </a:p>
        </p:txBody>
      </p:sp>
      <p:pic>
        <p:nvPicPr>
          <p:cNvPr id="5" name="Picture 4" descr="TRC 70th logo on black b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20263" y="5993904"/>
            <a:ext cx="1923737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 l="3244" t="24820" r="31788" b="23501"/>
          <a:stretch>
            <a:fillRect/>
          </a:stretch>
        </p:blipFill>
        <p:spPr bwMode="auto">
          <a:xfrm>
            <a:off x="179512" y="548680"/>
            <a:ext cx="8826123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TRC 70th logo on black b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20263" y="5993904"/>
            <a:ext cx="1923737" cy="8640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MTB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TRC again run highly successful winter MTB series</a:t>
            </a:r>
          </a:p>
          <a:p>
            <a:r>
              <a:rPr lang="en-GB" sz="2800" dirty="0" smtClean="0"/>
              <a:t>TRC riders top podium in all age categories</a:t>
            </a:r>
            <a:endParaRPr lang="en-GB" sz="2800" dirty="0"/>
          </a:p>
        </p:txBody>
      </p:sp>
      <p:pic>
        <p:nvPicPr>
          <p:cNvPr id="16386" name="Picture 2" descr="https://scontent-lhr3-1.xx.fbcdn.net/v/t1.0-9/14690970_10207776531158950_1206918891575297306_n.jpg?oh=dd225e0121036ef47b82e1532f0e8f90&amp;oe=58880A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140968"/>
            <a:ext cx="3920237" cy="2923844"/>
          </a:xfrm>
          <a:prstGeom prst="rect">
            <a:avLst/>
          </a:prstGeom>
          <a:noFill/>
        </p:spPr>
      </p:pic>
      <p:pic>
        <p:nvPicPr>
          <p:cNvPr id="16388" name="Picture 4" descr="https://scontent-lhr3-1.xx.fbcdn.net/v/t1.0-9/14639661_10208932842531944_1697039278649738437_n.jpg?oh=3c69172c53a6bc6d300345de846adc56&amp;oe=589643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4255327" cy="3191496"/>
          </a:xfrm>
          <a:prstGeom prst="rect">
            <a:avLst/>
          </a:prstGeom>
          <a:noFill/>
        </p:spPr>
      </p:pic>
      <p:pic>
        <p:nvPicPr>
          <p:cNvPr id="6" name="Picture 5" descr="TRC 70th logo on black b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993904"/>
            <a:ext cx="1923737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507288" cy="4525963"/>
          </a:xfrm>
        </p:spPr>
        <p:txBody>
          <a:bodyPr/>
          <a:lstStyle/>
          <a:p>
            <a:pPr lvl="1"/>
            <a:r>
              <a:rPr lang="en-GB" sz="1800" dirty="0" smtClean="0"/>
              <a:t>Lance performs very well in London Youth track league 2015-16 (2</a:t>
            </a:r>
            <a:r>
              <a:rPr lang="en-GB" sz="1800" baseline="30000" dirty="0" smtClean="0"/>
              <a:t>nd</a:t>
            </a:r>
            <a:r>
              <a:rPr lang="en-GB" sz="1800" dirty="0" smtClean="0"/>
              <a:t> in age group</a:t>
            </a:r>
            <a:r>
              <a:rPr lang="en-GB" sz="1800" dirty="0" smtClean="0"/>
              <a:t>)</a:t>
            </a:r>
          </a:p>
          <a:p>
            <a:pPr lvl="1"/>
            <a:endParaRPr lang="en-GB" sz="1600" dirty="0" smtClean="0"/>
          </a:p>
          <a:p>
            <a:pPr lvl="1"/>
            <a:r>
              <a:rPr lang="en-GB" sz="1800" dirty="0" smtClean="0"/>
              <a:t>Ollie wins Full gas track league Group </a:t>
            </a:r>
            <a:r>
              <a:rPr lang="en-GB" sz="1800" dirty="0" smtClean="0"/>
              <a:t>B (Now racing up in A group)</a:t>
            </a:r>
            <a:endParaRPr lang="en-GB" sz="1800" dirty="0" smtClean="0"/>
          </a:p>
          <a:p>
            <a:pPr lvl="1"/>
            <a:endParaRPr lang="en-GB" sz="1200" dirty="0" smtClean="0"/>
          </a:p>
          <a:p>
            <a:pPr lvl="1"/>
            <a:r>
              <a:rPr lang="en-GB" sz="1800" dirty="0" smtClean="0"/>
              <a:t>George and Lance competing in 2015-16 LYTL just started</a:t>
            </a:r>
          </a:p>
          <a:p>
            <a:pPr lvl="1"/>
            <a:endParaRPr lang="en-GB" sz="1200" dirty="0" smtClean="0"/>
          </a:p>
          <a:p>
            <a:pPr lvl="1"/>
            <a:r>
              <a:rPr lang="en-GB" sz="1800" dirty="0" smtClean="0"/>
              <a:t>Lance and George </a:t>
            </a:r>
            <a:r>
              <a:rPr lang="en-GB" sz="1800" dirty="0" smtClean="0"/>
              <a:t>attended many track </a:t>
            </a:r>
            <a:r>
              <a:rPr lang="en-GB" sz="1800" dirty="0" smtClean="0"/>
              <a:t>coaching sessions in 2016</a:t>
            </a:r>
          </a:p>
          <a:p>
            <a:pPr lvl="1"/>
            <a:endParaRPr lang="en-GB" sz="1200" dirty="0" smtClean="0"/>
          </a:p>
          <a:p>
            <a:pPr lvl="1"/>
            <a:r>
              <a:rPr lang="en-GB" sz="1800" dirty="0" smtClean="0"/>
              <a:t>Teresa Childs qualified Level 2 Track coach</a:t>
            </a:r>
          </a:p>
          <a:p>
            <a:endParaRPr lang="en-GB" dirty="0"/>
          </a:p>
        </p:txBody>
      </p:sp>
      <p:pic>
        <p:nvPicPr>
          <p:cNvPr id="15364" name="Picture 4" descr="img 22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437112"/>
            <a:ext cx="1656184" cy="1656184"/>
          </a:xfrm>
          <a:prstGeom prst="rect">
            <a:avLst/>
          </a:prstGeom>
          <a:noFill/>
        </p:spPr>
      </p:pic>
      <p:pic>
        <p:nvPicPr>
          <p:cNvPr id="15366" name="Picture 6" descr="https://thanetrc.files.wordpress.com/2015/12/image13.jpg?w=5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861048"/>
            <a:ext cx="1944216" cy="2592288"/>
          </a:xfrm>
          <a:prstGeom prst="rect">
            <a:avLst/>
          </a:prstGeom>
          <a:noFill/>
        </p:spPr>
      </p:pic>
      <p:pic>
        <p:nvPicPr>
          <p:cNvPr id="15368" name="Picture 8" descr="https://thanetrc.files.wordpress.com/2016/03/image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005064"/>
            <a:ext cx="2052228" cy="2736304"/>
          </a:xfrm>
          <a:prstGeom prst="rect">
            <a:avLst/>
          </a:prstGeom>
          <a:noFill/>
        </p:spPr>
      </p:pic>
      <p:pic>
        <p:nvPicPr>
          <p:cNvPr id="7" name="Picture 6" descr="TRC 70th logo on black b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993904"/>
            <a:ext cx="1923737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Lock women’s road race league series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Organised by Phil Cook</a:t>
            </a:r>
          </a:p>
          <a:p>
            <a:r>
              <a:rPr lang="en-GB" sz="2400" dirty="0" smtClean="0"/>
              <a:t>Thanks to Locks Cycles for sponsorship</a:t>
            </a:r>
          </a:p>
          <a:p>
            <a:r>
              <a:rPr lang="en-GB" sz="2400" dirty="0" smtClean="0"/>
              <a:t>Important event to keep girls in the sport</a:t>
            </a:r>
          </a:p>
        </p:txBody>
      </p:sp>
      <p:pic>
        <p:nvPicPr>
          <p:cNvPr id="14338" name="Picture 2" descr="https://scontent-lhr3-1.xx.fbcdn.net/v/t1.0-9/14359045_10207611448711992_869535905801095773_n.jpg?oh=d931325d91cba6074a62923ae4378d17&amp;oe=58D34C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996952"/>
            <a:ext cx="4151523" cy="3096344"/>
          </a:xfrm>
          <a:prstGeom prst="rect">
            <a:avLst/>
          </a:prstGeom>
          <a:noFill/>
        </p:spPr>
      </p:pic>
      <p:pic>
        <p:nvPicPr>
          <p:cNvPr id="5" name="Picture 4" descr="TRC 70th logo on black b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93904"/>
            <a:ext cx="1923737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Proposal</a:t>
            </a:r>
            <a:r>
              <a:rPr lang="en-GB" sz="3200" dirty="0" smtClean="0"/>
              <a:t> for further trophies/classifications in junior section (Girls parity with boys)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Along the same lines as Caroline Rigby (women’s rep proposal)</a:t>
            </a:r>
          </a:p>
          <a:p>
            <a:endParaRPr lang="en-GB" sz="2400" dirty="0" smtClean="0"/>
          </a:p>
          <a:p>
            <a:pPr lvl="1"/>
            <a:r>
              <a:rPr lang="en-GB" sz="2000" dirty="0" smtClean="0"/>
              <a:t>Junior Girls (Under 18) – Hill Climb</a:t>
            </a:r>
          </a:p>
          <a:p>
            <a:pPr lvl="1"/>
            <a:endParaRPr lang="en-GB" sz="1600" dirty="0" smtClean="0"/>
          </a:p>
          <a:p>
            <a:pPr lvl="1"/>
            <a:r>
              <a:rPr lang="en-GB" sz="2000" dirty="0" smtClean="0"/>
              <a:t>Junior Girls (Under 18</a:t>
            </a:r>
            <a:r>
              <a:rPr lang="en-GB" sz="2000" dirty="0" smtClean="0"/>
              <a:t>) – Junior TT Championship</a:t>
            </a:r>
          </a:p>
          <a:p>
            <a:pPr lvl="2"/>
            <a:r>
              <a:rPr lang="en-GB" sz="1800" dirty="0" smtClean="0"/>
              <a:t>Best </a:t>
            </a:r>
            <a:r>
              <a:rPr lang="en-GB" sz="1800" dirty="0" smtClean="0"/>
              <a:t>average speed for rides from two 25 and two 10 mile rides in the </a:t>
            </a:r>
            <a:r>
              <a:rPr lang="en-GB" sz="1800" dirty="0" smtClean="0"/>
              <a:t>season</a:t>
            </a:r>
          </a:p>
          <a:p>
            <a:pPr lvl="2"/>
            <a:endParaRPr lang="en-GB" sz="1200" dirty="0" smtClean="0"/>
          </a:p>
          <a:p>
            <a:pPr lvl="1"/>
            <a:r>
              <a:rPr lang="en-GB" sz="2000" dirty="0" smtClean="0"/>
              <a:t>Juvenile Girl Championship (Under 16)</a:t>
            </a:r>
          </a:p>
          <a:p>
            <a:pPr lvl="2"/>
            <a:r>
              <a:rPr lang="en-GB" sz="1800" dirty="0" smtClean="0"/>
              <a:t>Rider with best average speed over 5 rides in 10 mile </a:t>
            </a:r>
            <a:br>
              <a:rPr lang="en-GB" sz="1800" dirty="0" smtClean="0"/>
            </a:br>
            <a:r>
              <a:rPr lang="en-GB" sz="1800" dirty="0" smtClean="0"/>
              <a:t>time trials during the </a:t>
            </a:r>
            <a:r>
              <a:rPr lang="en-GB" sz="1800" dirty="0" smtClean="0"/>
              <a:t>season</a:t>
            </a:r>
            <a:endParaRPr lang="en-GB" sz="1800" dirty="0" smtClean="0"/>
          </a:p>
          <a:p>
            <a:pPr lvl="1"/>
            <a:endParaRPr lang="en-GB" dirty="0" smtClean="0"/>
          </a:p>
        </p:txBody>
      </p:sp>
      <p:pic>
        <p:nvPicPr>
          <p:cNvPr id="4" name="Picture 3" descr="TRC 70th logo on black b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93904"/>
            <a:ext cx="1923737" cy="86409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THANET RC </a:t>
            </a:r>
            <a:r>
              <a:rPr lang="en-GB" dirty="0" smtClean="0"/>
              <a:t>Go-Ride </a:t>
            </a:r>
            <a:r>
              <a:rPr lang="en-GB" dirty="0" smtClean="0"/>
              <a:t>racing events 2016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412776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b="1" dirty="0" smtClean="0"/>
              <a:t> 7</a:t>
            </a:r>
            <a:r>
              <a:rPr lang="en-GB" sz="2000" b="1" baseline="30000" dirty="0" smtClean="0"/>
              <a:t>th</a:t>
            </a:r>
            <a:r>
              <a:rPr lang="en-GB" sz="2000" b="1" dirty="0" smtClean="0"/>
              <a:t> Annual Grasstrack event</a:t>
            </a:r>
          </a:p>
          <a:p>
            <a:pPr>
              <a:buFont typeface="Arial" pitchFamily="34" charset="0"/>
              <a:buChar char="•"/>
            </a:pPr>
            <a:endParaRPr lang="en-GB" sz="2000" b="1" dirty="0" smtClean="0"/>
          </a:p>
          <a:p>
            <a:pPr>
              <a:buFont typeface="Arial" pitchFamily="34" charset="0"/>
              <a:buChar char="•"/>
            </a:pPr>
            <a:r>
              <a:rPr lang="en-GB" sz="2000" b="1" dirty="0" smtClean="0"/>
              <a:t> Six week Summer series (Fowlmead Monday nights – Road)</a:t>
            </a:r>
          </a:p>
          <a:p>
            <a:pPr>
              <a:buFont typeface="Arial" pitchFamily="34" charset="0"/>
              <a:buChar char="•"/>
            </a:pPr>
            <a:endParaRPr lang="en-GB" sz="2000" b="1" dirty="0" smtClean="0"/>
          </a:p>
          <a:p>
            <a:pPr>
              <a:buFont typeface="Arial" pitchFamily="34" charset="0"/>
              <a:buChar char="•"/>
            </a:pPr>
            <a:r>
              <a:rPr lang="en-GB" sz="2000" b="1" dirty="0" smtClean="0"/>
              <a:t> Four race Winter series (Fowlmead MTB) </a:t>
            </a:r>
          </a:p>
          <a:p>
            <a:pPr>
              <a:buFont typeface="Arial" pitchFamily="34" charset="0"/>
              <a:buChar char="•"/>
            </a:pPr>
            <a:endParaRPr lang="en-GB" sz="2000" b="1" dirty="0" smtClean="0"/>
          </a:p>
          <a:p>
            <a:pPr>
              <a:buFont typeface="Arial" pitchFamily="34" charset="0"/>
              <a:buChar char="•"/>
            </a:pPr>
            <a:r>
              <a:rPr lang="en-GB" sz="2000" b="1" dirty="0" smtClean="0"/>
              <a:t>Total of 11 GRR events in 2016 (Top number in SE)</a:t>
            </a:r>
            <a:endParaRPr lang="en-GB" sz="2000" b="1" dirty="0"/>
          </a:p>
        </p:txBody>
      </p:sp>
      <p:pic>
        <p:nvPicPr>
          <p:cNvPr id="14" name="Picture 13" descr="DSC_0998.JPG"/>
          <p:cNvPicPr>
            <a:picLocks noChangeAspect="1"/>
          </p:cNvPicPr>
          <p:nvPr/>
        </p:nvPicPr>
        <p:blipFill>
          <a:blip r:embed="rId2" cstate="print"/>
          <a:srcRect t="17700" r="11036" b="16163"/>
          <a:stretch>
            <a:fillRect/>
          </a:stretch>
        </p:blipFill>
        <p:spPr>
          <a:xfrm>
            <a:off x="179512" y="4581128"/>
            <a:ext cx="3196447" cy="1584176"/>
          </a:xfrm>
          <a:prstGeom prst="rect">
            <a:avLst/>
          </a:prstGeom>
        </p:spPr>
      </p:pic>
      <p:pic>
        <p:nvPicPr>
          <p:cNvPr id="10242" name="Picture 2" descr="https://thanetrc.files.wordpress.com/2016/08/final-photo.jpg?w=584&amp;h=4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833664"/>
            <a:ext cx="4032447" cy="3024336"/>
          </a:xfrm>
          <a:prstGeom prst="rect">
            <a:avLst/>
          </a:prstGeom>
          <a:noFill/>
        </p:spPr>
      </p:pic>
      <p:pic>
        <p:nvPicPr>
          <p:cNvPr id="7" name="Picture 6" descr="TRC 70th logo on black b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20263" y="5993904"/>
            <a:ext cx="1923737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2" name="Picture 10" descr="https://scontent-lhr3-1.xx.fbcdn.net/v/t1.0-9/14642496_10207711880582726_6166628982952461813_n.jpg?oh=d3d76ad6da52dad49145baa811684ac5&amp;oe=58973BB5"/>
          <p:cNvPicPr>
            <a:picLocks noChangeAspect="1" noChangeArrowheads="1"/>
          </p:cNvPicPr>
          <p:nvPr/>
        </p:nvPicPr>
        <p:blipFill>
          <a:blip r:embed="rId2" cstate="print"/>
          <a:srcRect l="21305" t="3571" r="25434" b="28588"/>
          <a:stretch>
            <a:fillRect/>
          </a:stretch>
        </p:blipFill>
        <p:spPr bwMode="auto">
          <a:xfrm>
            <a:off x="3059832" y="3933056"/>
            <a:ext cx="2880320" cy="27363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Thanet RC 4</a:t>
            </a:r>
            <a:r>
              <a:rPr lang="en-GB" baseline="30000" dirty="0" smtClean="0"/>
              <a:t>th</a:t>
            </a:r>
            <a:r>
              <a:rPr lang="en-GB" dirty="0" smtClean="0"/>
              <a:t> Place in SE Go-Ride Racing championships</a:t>
            </a:r>
            <a:endParaRPr lang="en-GB" dirty="0"/>
          </a:p>
        </p:txBody>
      </p:sp>
      <p:pic>
        <p:nvPicPr>
          <p:cNvPr id="44036" name="Picture 4" descr="https://scontent-lhr3-1.xx.fbcdn.net/v/t1.0-9/14563570_10208353989060695_7008703603342041117_n.jpg?oh=ee3d79518b95c224c2835a695c58d39c&amp;oe=58936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3132348" cy="4176464"/>
          </a:xfrm>
          <a:prstGeom prst="rect">
            <a:avLst/>
          </a:prstGeom>
          <a:noFill/>
        </p:spPr>
      </p:pic>
      <p:pic>
        <p:nvPicPr>
          <p:cNvPr id="44038" name="Picture 6" descr="https://scontent-lhr3-1.xx.fbcdn.net/v/t1.0-9/14492609_10208353988780688_463807232460626193_n.jpg?oh=a126d011bae5805726ddc2c757a63c33&amp;oe=58D19E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556792"/>
            <a:ext cx="4392488" cy="3294367"/>
          </a:xfrm>
          <a:prstGeom prst="rect">
            <a:avLst/>
          </a:prstGeom>
          <a:noFill/>
        </p:spPr>
      </p:pic>
      <p:pic>
        <p:nvPicPr>
          <p:cNvPr id="6" name="Picture 5" descr="TRC 70th logo on black b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20263" y="5993904"/>
            <a:ext cx="1923737" cy="86409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THANET RC Youth Regional racing events 2016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1268760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b="1" dirty="0" smtClean="0"/>
              <a:t> Thanet RC / St Peters Bike shop event</a:t>
            </a:r>
          </a:p>
          <a:p>
            <a:pPr>
              <a:buFont typeface="Arial" pitchFamily="34" charset="0"/>
              <a:buChar char="•"/>
            </a:pPr>
            <a:endParaRPr lang="en-GB" sz="2800" b="1" dirty="0" smtClean="0"/>
          </a:p>
          <a:p>
            <a:pPr>
              <a:buFont typeface="Arial" pitchFamily="34" charset="0"/>
              <a:buChar char="•"/>
            </a:pPr>
            <a:r>
              <a:rPr lang="en-GB" sz="2800" b="1" dirty="0" smtClean="0"/>
              <a:t> 3 race Thanet RC – Tour series</a:t>
            </a:r>
          </a:p>
          <a:p>
            <a:pPr>
              <a:buFont typeface="Arial" pitchFamily="34" charset="0"/>
              <a:buChar char="•"/>
            </a:pPr>
            <a:endParaRPr lang="en-GB" sz="2800" b="1" dirty="0" smtClean="0"/>
          </a:p>
          <a:p>
            <a:pPr>
              <a:buFont typeface="Arial" pitchFamily="34" charset="0"/>
              <a:buChar char="•"/>
            </a:pPr>
            <a:r>
              <a:rPr lang="en-GB" sz="2800" b="1" dirty="0" smtClean="0"/>
              <a:t>Total of 4 Regional Youth events in 2016</a:t>
            </a:r>
          </a:p>
          <a:p>
            <a:pPr>
              <a:buFont typeface="Arial" pitchFamily="34" charset="0"/>
              <a:buChar char="•"/>
            </a:pPr>
            <a:endParaRPr lang="en-GB" sz="2800" b="1" dirty="0" smtClean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 l="49612" t="25101" r="11407" b="42415"/>
          <a:stretch>
            <a:fillRect/>
          </a:stretch>
        </p:blipFill>
        <p:spPr bwMode="auto">
          <a:xfrm>
            <a:off x="2915816" y="4437112"/>
            <a:ext cx="3384376" cy="225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RC 70th logo on black b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93904"/>
            <a:ext cx="1923737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53128" cy="1575048"/>
          </a:xfrm>
        </p:spPr>
        <p:txBody>
          <a:bodyPr>
            <a:noAutofit/>
          </a:bodyPr>
          <a:lstStyle/>
          <a:p>
            <a:r>
              <a:rPr lang="en-GB" sz="34400" b="1" dirty="0" smtClean="0"/>
              <a:t/>
            </a:r>
            <a:br>
              <a:rPr lang="en-GB" sz="34400" b="1" dirty="0" smtClean="0"/>
            </a:br>
            <a:r>
              <a:rPr lang="en-GB" sz="7200" b="1" dirty="0" smtClean="0"/>
              <a:t>Thanet RC</a:t>
            </a:r>
            <a:br>
              <a:rPr lang="en-GB" sz="7200" b="1" dirty="0" smtClean="0"/>
            </a:br>
            <a:r>
              <a:rPr lang="en-GB" sz="7200" b="1" dirty="0" smtClean="0"/>
              <a:t>“A CLUB FOR ALL”</a:t>
            </a:r>
            <a:endParaRPr lang="en-GB" sz="34400" b="1" dirty="0"/>
          </a:p>
        </p:txBody>
      </p:sp>
      <p:pic>
        <p:nvPicPr>
          <p:cNvPr id="4" name="Picture 3" descr="TRC 70th logo on black b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93904"/>
            <a:ext cx="1923737" cy="864096"/>
          </a:xfrm>
          <a:prstGeom prst="rect">
            <a:avLst/>
          </a:prstGeom>
        </p:spPr>
      </p:pic>
    </p:spTree>
  </p:cSld>
  <p:clrMapOvr>
    <a:masterClrMapping/>
  </p:clrMapOvr>
  <p:transition advTm="1014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Go-Ride 2016 Coaching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507288" cy="5400600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/>
              <a:t>Nine Level 2 qualified coaches</a:t>
            </a:r>
          </a:p>
          <a:p>
            <a:pPr lvl="1"/>
            <a:r>
              <a:rPr lang="en-GB" sz="1600" dirty="0" smtClean="0"/>
              <a:t>Colin Robinson (Level 3 Road/TT)</a:t>
            </a:r>
          </a:p>
          <a:p>
            <a:pPr lvl="1"/>
            <a:r>
              <a:rPr lang="en-GB" sz="1600" dirty="0" smtClean="0"/>
              <a:t>Richard </a:t>
            </a:r>
            <a:r>
              <a:rPr lang="en-GB" sz="1600" dirty="0" err="1" smtClean="0"/>
              <a:t>Bazin</a:t>
            </a:r>
            <a:endParaRPr lang="en-GB" sz="1600" dirty="0" smtClean="0"/>
          </a:p>
          <a:p>
            <a:pPr lvl="1"/>
            <a:r>
              <a:rPr lang="en-GB" sz="1600" dirty="0" smtClean="0"/>
              <a:t>Teresa Childs (Level.2 Track)</a:t>
            </a:r>
          </a:p>
          <a:p>
            <a:pPr lvl="1"/>
            <a:r>
              <a:rPr lang="en-GB" sz="1600" dirty="0" smtClean="0"/>
              <a:t>Steve </a:t>
            </a:r>
            <a:r>
              <a:rPr lang="en-GB" sz="1600" dirty="0" err="1" smtClean="0"/>
              <a:t>Langman</a:t>
            </a:r>
            <a:endParaRPr lang="en-GB" sz="1600" dirty="0" smtClean="0"/>
          </a:p>
          <a:p>
            <a:pPr lvl="1"/>
            <a:r>
              <a:rPr lang="en-GB" sz="1600" dirty="0" smtClean="0"/>
              <a:t>Steve </a:t>
            </a:r>
            <a:r>
              <a:rPr lang="en-GB" sz="1600" dirty="0" err="1" smtClean="0"/>
              <a:t>Quincey</a:t>
            </a:r>
            <a:endParaRPr lang="en-GB" sz="1600" dirty="0" smtClean="0"/>
          </a:p>
          <a:p>
            <a:pPr lvl="1"/>
            <a:r>
              <a:rPr lang="en-GB" sz="1600" dirty="0" smtClean="0"/>
              <a:t>Annie Newport (Level.2 Road/TT/MTB and Level.3-MTB)</a:t>
            </a:r>
          </a:p>
          <a:p>
            <a:pPr lvl="1"/>
            <a:r>
              <a:rPr lang="en-GB" sz="1600" dirty="0" smtClean="0"/>
              <a:t>Jo Smith</a:t>
            </a:r>
          </a:p>
          <a:p>
            <a:pPr lvl="1"/>
            <a:r>
              <a:rPr lang="en-GB" sz="1600" dirty="0" smtClean="0"/>
              <a:t>Helen Hill</a:t>
            </a:r>
          </a:p>
          <a:p>
            <a:pPr lvl="1"/>
            <a:r>
              <a:rPr lang="en-GB" sz="1600" dirty="0" smtClean="0"/>
              <a:t>David Robert</a:t>
            </a:r>
          </a:p>
          <a:p>
            <a:r>
              <a:rPr lang="en-GB" sz="2000" dirty="0" smtClean="0"/>
              <a:t>Now have Four Level 1 qualified coaches</a:t>
            </a:r>
          </a:p>
          <a:p>
            <a:pPr lvl="1"/>
            <a:r>
              <a:rPr lang="en-GB" sz="1400" dirty="0" smtClean="0"/>
              <a:t>David Redmond</a:t>
            </a:r>
          </a:p>
          <a:p>
            <a:pPr lvl="1"/>
            <a:r>
              <a:rPr lang="en-GB" sz="1400" dirty="0" smtClean="0"/>
              <a:t>Dan Martin</a:t>
            </a:r>
          </a:p>
          <a:p>
            <a:pPr lvl="1"/>
            <a:r>
              <a:rPr lang="en-GB" sz="1400" dirty="0" smtClean="0"/>
              <a:t>Ollie Robinson</a:t>
            </a:r>
          </a:p>
          <a:p>
            <a:pPr lvl="1"/>
            <a:r>
              <a:rPr lang="en-GB" sz="1400" dirty="0" err="1" smtClean="0"/>
              <a:t>Maddie</a:t>
            </a:r>
            <a:r>
              <a:rPr lang="en-GB" sz="1400" dirty="0" smtClean="0"/>
              <a:t> </a:t>
            </a:r>
            <a:r>
              <a:rPr lang="en-GB" sz="1400" dirty="0" err="1" smtClean="0"/>
              <a:t>Bazin</a:t>
            </a:r>
            <a:endParaRPr lang="en-GB" sz="1400" dirty="0" smtClean="0"/>
          </a:p>
          <a:p>
            <a:r>
              <a:rPr lang="en-GB" sz="2000" dirty="0" err="1" smtClean="0"/>
              <a:t>ClubMark</a:t>
            </a:r>
            <a:r>
              <a:rPr lang="en-GB" sz="2000" dirty="0" smtClean="0"/>
              <a:t> completed in 2015 (3 more years accredited</a:t>
            </a:r>
            <a:r>
              <a:rPr lang="en-GB" sz="2000" dirty="0" smtClean="0"/>
              <a:t>)</a:t>
            </a:r>
          </a:p>
          <a:p>
            <a:endParaRPr lang="en-GB" sz="2000" dirty="0" smtClean="0"/>
          </a:p>
          <a:p>
            <a:r>
              <a:rPr lang="en-GB" sz="2000" dirty="0" smtClean="0"/>
              <a:t>Go Ride Section admin – Colin Robinson taken on from Teresa Childs</a:t>
            </a:r>
          </a:p>
          <a:p>
            <a:pPr lvl="1"/>
            <a:r>
              <a:rPr lang="en-GB" sz="1600" dirty="0" smtClean="0"/>
              <a:t>Keen for someone else to take on this role</a:t>
            </a:r>
            <a:endParaRPr lang="en-GB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1143000"/>
          </a:xfrm>
        </p:spPr>
        <p:txBody>
          <a:bodyPr>
            <a:noAutofit/>
          </a:bodyPr>
          <a:lstStyle/>
          <a:p>
            <a:r>
              <a:rPr lang="en-GB" sz="8800" b="1" dirty="0" smtClean="0"/>
              <a:t>VOLUNTEERS</a:t>
            </a:r>
            <a:endParaRPr lang="en-GB" sz="8800" b="1" dirty="0"/>
          </a:p>
        </p:txBody>
      </p:sp>
      <p:pic>
        <p:nvPicPr>
          <p:cNvPr id="5" name="Picture 4" descr="TRC 70th logo on black b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93904"/>
            <a:ext cx="1923737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3010" name="Picture 2" descr="https://scontent-lhr3-1.xx.fbcdn.net/v/t1.0-9/14937212_10209068007190976_1020073240165667507_n.jpg?oh=c6c9c1f243ecba70692c2ddf3c7eaad6&amp;oe=588DD59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126294" cy="5400600"/>
          </a:xfrm>
          <a:prstGeom prst="rect">
            <a:avLst/>
          </a:prstGeom>
          <a:noFill/>
        </p:spPr>
      </p:pic>
      <p:pic>
        <p:nvPicPr>
          <p:cNvPr id="5" name="Picture 4" descr="TRC 70th logo on black b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93904"/>
            <a:ext cx="1923737" cy="86409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>
            <a:noAutofit/>
          </a:bodyPr>
          <a:lstStyle/>
          <a:p>
            <a:r>
              <a:rPr lang="en-GB" sz="2400" dirty="0" smtClean="0"/>
              <a:t>Club ran </a:t>
            </a:r>
            <a:r>
              <a:rPr lang="en-GB" sz="2400" dirty="0" smtClean="0"/>
              <a:t>56 </a:t>
            </a:r>
            <a:r>
              <a:rPr lang="en-GB" sz="2400" dirty="0" smtClean="0"/>
              <a:t>events in 2016 (More than any club in the south-east)</a:t>
            </a:r>
          </a:p>
          <a:p>
            <a:pPr lvl="1"/>
            <a:r>
              <a:rPr lang="en-GB" sz="2000" dirty="0" smtClean="0"/>
              <a:t>Approx </a:t>
            </a:r>
            <a:r>
              <a:rPr lang="en-GB" sz="2000" dirty="0" smtClean="0"/>
              <a:t>250 </a:t>
            </a:r>
            <a:r>
              <a:rPr lang="en-GB" sz="2000" dirty="0" smtClean="0"/>
              <a:t>volunteer places filled by our club members</a:t>
            </a:r>
          </a:p>
          <a:p>
            <a:endParaRPr lang="en-GB" sz="500" dirty="0"/>
          </a:p>
          <a:p>
            <a:endParaRPr lang="en-GB" sz="500" dirty="0"/>
          </a:p>
          <a:p>
            <a:pPr lvl="1"/>
            <a:endParaRPr lang="en-GB" sz="600" dirty="0" smtClean="0"/>
          </a:p>
          <a:p>
            <a:r>
              <a:rPr lang="en-GB" sz="2400" dirty="0" smtClean="0"/>
              <a:t>Huge Thanks to Tony Arnold and other TRC helpers for construction of Trackside building (Completed Sept 2016)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pPr algn="ctr"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HUGE THANKS TO</a:t>
            </a:r>
          </a:p>
          <a:p>
            <a:pPr algn="ctr"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 ALL HELPERS IN 2016!!</a:t>
            </a:r>
          </a:p>
          <a:p>
            <a:endParaRPr lang="en-GB" dirty="0" smtClean="0"/>
          </a:p>
          <a:p>
            <a:endParaRPr lang="en-GB" sz="600" dirty="0" smtClean="0"/>
          </a:p>
        </p:txBody>
      </p:sp>
      <p:pic>
        <p:nvPicPr>
          <p:cNvPr id="3074" name="Picture 2" descr="https://scontent-lhr3-1.xx.fbcdn.net/v/t1.0-0/s480x480/14358850_10208768785590623_5299212511832896708_n.jpg?oh=05e8937994c96e58fa2756c751d0d744&amp;oe=589435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636912"/>
            <a:ext cx="4680520" cy="3110597"/>
          </a:xfrm>
          <a:prstGeom prst="rect">
            <a:avLst/>
          </a:prstGeom>
          <a:noFill/>
        </p:spPr>
      </p:pic>
      <p:pic>
        <p:nvPicPr>
          <p:cNvPr id="3076" name="Picture 4" descr="https://thanetrc.files.wordpress.com/2016/07/image13.jpg?w=584&amp;h=3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56992"/>
            <a:ext cx="3258344" cy="1835608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3563888" y="3933056"/>
            <a:ext cx="648072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TRC 70th logo on black b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993904"/>
            <a:ext cx="1923737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15719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Thanks to all helpers and  Sponsors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DSC_0998.JPG"/>
          <p:cNvPicPr>
            <a:picLocks noChangeAspect="1"/>
          </p:cNvPicPr>
          <p:nvPr/>
        </p:nvPicPr>
        <p:blipFill>
          <a:blip r:embed="rId2" cstate="print"/>
          <a:srcRect t="17700" r="11036" b="16163"/>
          <a:stretch>
            <a:fillRect/>
          </a:stretch>
        </p:blipFill>
        <p:spPr>
          <a:xfrm>
            <a:off x="4355976" y="116632"/>
            <a:ext cx="3456384" cy="1713003"/>
          </a:xfrm>
          <a:prstGeom prst="rect">
            <a:avLst/>
          </a:prstGeom>
        </p:spPr>
      </p:pic>
      <p:pic>
        <p:nvPicPr>
          <p:cNvPr id="6" name="Picture 5" descr="2014-flyer-draft.jpg"/>
          <p:cNvPicPr>
            <a:picLocks noChangeAspect="1"/>
          </p:cNvPicPr>
          <p:nvPr/>
        </p:nvPicPr>
        <p:blipFill>
          <a:blip r:embed="rId3" cstate="print"/>
          <a:srcRect l="3983" t="73100" r="5467" b="13250"/>
          <a:stretch>
            <a:fillRect/>
          </a:stretch>
        </p:blipFill>
        <p:spPr>
          <a:xfrm>
            <a:off x="251520" y="3861048"/>
            <a:ext cx="4392488" cy="936104"/>
          </a:xfrm>
          <a:prstGeom prst="rect">
            <a:avLst/>
          </a:prstGeom>
        </p:spPr>
      </p:pic>
      <p:sp>
        <p:nvSpPr>
          <p:cNvPr id="3074" name="AutoShape 2" descr="Image result for My Leisure thane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6" name="AutoShape 4" descr="data:image/png;base64,iVBORw0KGgoAAAANSUhEUgAAARIAAAC4CAMAAAAYGZMtAAAAyVBMVEX////xVzLwVzJNUlXwUyz1lIHzdVnwUCg7QUVcYGNKT1LwVS9BR0rwSRlFS07wRxXq6+v72tPj4+TwTSI2PUH19fXwTiStr7DCw8RVWl21t7jp6uqFiIp/goTc3d3Fxsf96OSVmJnR0tP+9/WNkJKnqar+8O1pbW/xXTn72dL84dzybE6eoKL3ppf70cn3rJ75u6/6ysH0h3EqMjZydnj2nYwvNjryZUX1j3v3qJnze2H5wbYgKS70g2vzcFPzeV8UHyULGSDvPAAlaQ/MAAATZUlEQVR4nO1dB2PayBKWhGwJVYwKBlMFmNgmbjTHJbl3//9HvZntEqS8OwN+yX6XM4m0WlazU76ZXcmGoaGhoaGhoaGhoaGhoaGhoaGhoaGhoaGhoaGhoaGhoaGhoaGhoaHxAdDvNN67y/H1/eryvTs9JKaL+rz/br2Nbz+f5n/f/F9LxDA6aeTW5s136Gn88hyGuR2fvENfx0XLrXmRW+9k/66bh+cwsU3TjO/eZ1hHxdyt1WpeEEz+uQENV05om5Zp+vHLO47seJgENUTkzgb/6Prrxzj3TYQf3r7z2I6FZURkAqrS7vzPF1+/xY5pMolc72F0x0Hdq3GhRNP/yalcPsXgQSw0GsvPfx+JGJnHZYJCmf+6UO4SriGgI8lvJBGgbG6tJoUStH7tqutNghpCYP1mEjGMc0UmtVpQO/+Faz6jzQgdCc/2PsgDYxSoMvHc2cVPLrj8mlAfQiUSXx1kmAfFLKqVhJJOf9j8NlRUBBjaw4GGeUhkkVeSSS34kaLcxb5wI/AZ3x9uoAdE4ZZFAn72ux7lKVRVxAw/H3KgB8Q8qMik5o52t3xLLFUiydNhB3pAVNwJGs9yV7vTvKQjztdDD/Rw2HInkPjUt3nb15w6EOZIbGtcaXD75fHb6S68raQXvr9Rz9zIq789Pz9/IyAnxtWmZTyf7NexD6ruBGTSrsrkW07EYVmUyPvxsHT68iQJc8fejTzeiPrSWyiPhytx/X2sXpCsqk2rcEJ/rxxxsmU6Na8ik0dGR/ifSvi9/Tv3QVqWRX5QPcK/mvSg6WxE0xubKRswX6lon3x6jEo9pBL86vA+2PfSL6Cqaud7lIhhtLdMB2xHbbAK2WDZEJNVpYcnIjImEvHJZAQfktONLS68XHbyEpri3uHEiWxKhME6ESBHwr0WafrbplOLevL8fUznnv4Pk3661cWpw89yuTEVYTKUFGYY+rSrUFZrP/km1wH4E1/KplznTCYUqUr5fjnAdCsSQywWaeBZrNoM8Hin6lphRj/ZzNOISG2Z8iJFJMZtTE44slz7EFpCjKalnMCmrAuLWyNH/mVPwmCob5tOzWXl6rHtm2Lq8SPeVUUbJn5JscVfyXWlwtt9jDcWSyXZ2LIxdD9UmwpXwtyU6D7ZM3du7jAdb0bPPTvMX9Kpt5LdGnsVy4kWis4vDEtLGqsQdEEyPVQSYWbqCYN6MctStIMPw4z3XZZo7TIdUpW9D/mY6E/7exztJSQNIESaSvQhF9o35aaPjhkOxb9ubEWOZiW8Q1MfuvQtnoEzhfLtd7z73Zhtm46HUecyVuYHx1Sa8PHVmcDw0YbAGn99Ow1t4RHpjSR30JHS9OqT8yj6uI2F34ZP563a1N48vj07idofKlM16L0/LrZNx6vB8VOb0zNWECjFvtXfoYRt2Q4x8PGNzeOHDC43sWyZqFTvq817t5g9qE1Dn1rIl9ySlgNd791ujF1RJ5gSs5EREICTKEFUyBIO0OGroA+JoBP4gSpxFYugjOFGdnMVm9JvmvYbqo3F3Qf8tFlT35cEBUzxICnWVtSJMmPs+JaisZafl+LvicO9Bf60BUe9DdXQQ2b+1Bb+pTzH32zuikk0O8MjnPbyi6lILKGvEMIOUr2qRh2sT5/kQqVp/C2N5DIUTpGUC4b8xF3OU0TikJ9RF4QbQHcrleQslukkSPUbpUGiUwsvRlyHStZp+hvjICiXTrw2jCOW07VtNigwoQlAFOTC8I3N9Z4QDWDzzzYLWTRFklXsZ1sJwBZrqvB2ngqcOKYwO3PPbF5BKddx+0SplbJRKVEzuJJwuuJb4sRZbEp6ZdqnbOYFv0ddYLiOeRZATpziEUvYET2CGMYy3kAE/nQYgZSrjuhbGfUW+UdYJoyrXMxbOQ17s5XclZDdN9uSYUVJArEplymGM9qUJ9BwmDPlG1s6tH2nfCXIMkG0lOPgmmKXs71xzEeI96koyXWs8kyMDdexjEslskdP8FPI6K5jKSNLNH3LTWldB1QSQ5pOgGT+IRZpKI0Gw1Lbz6zORiOoknI8OpZynzjP5IjJvYmSI9ETPIHCMPLomMrdh0Sfzm5yU7TDcHPIzRsND/XEc0llgBJtwRcrRZJx7ktOa/m+ODGMpR+Eeb4hR0TeZqnsnnkI7o02/IiITfb9/d1qQ7axSD9/GE4ikPVc122TdYvbWKo/xj2/3PJLwgdP8lIZbp5E6YTP/JPDdYlQ2QelqaiAwA/aVHI/RJ4kDk/E+UdFW/ePRsGKAs9yZY/41jI5QiXhdwnWnYgTw1ByXYsQCDxiiZ4USnEZm6IPyjXYEeGzxXmuNyjko+0Cu47FbezwrcZdItwgy+sYThxLlAio2QOlkDUDVbTQlAczxjUI++AEn8tAOGbKjZ4PJYEtnDhyLOZ2eQLV2eImrvD8S0EgeGy4jLkP5g6DNw25BhDS84kf4bYkIoylmJK92S7pHQjjUPg9/ONU1vbuE5GEwH9KHZSSFX6vOPMrHpnIMSVa0BM858OQtcqFyVhCjty5kH871vH2194n0pOY1bKYYZi+YHEAyWrHMmWx5MxLeqNQinEoddAkJaGx4CTqd0tqZJnJzdF0hFYx5LCq5fD7hI8dZ1BZfljl0pOYJp15S0pWpS+fcxGFVCWxZMThjJcnDXa8/7rR9zGMLTlX1lZNni7GcBWXlWUSh3jGRsjKOJFOwVIj+ThU8kmLKEliWopAeepHpevbSfx81F1gdzkfi8VmW8VLKJwecgc5d59zSzhIOvOfhXuwrBLH/ZILr8HSaHKxUA01DJt+/untbnige/8ONj43dGtH6ZcsRYlZVJQk8U1pNn6OuuDzEIJq44guxpSBMbliyAINk2ZjyWQYTjsfYIv+MOYzSxjDbiVhI7YlUUC/IZSLzPxdwu0IP5xVpSm3HVynwqalaCP4qirKo+Eu4aqLrKOaeG58zljKxnAVC1uz6KIgKVRyI4OYfKU2tWTjEHxV4is2p3BXwoqOv3PylJN5HFDVkzzwsMroKL/PS7LawpwJBMwvVLQKA5WrvY4vIwtd371LOCUTiZMIwfteAP4FkGjAuYBSCaH4apcsPmEM/dq2LUXlCaO1ZAAieRILGVe2rfgi2tT3LVkUsPhKEA9IB6q1fh+3rM5MlLiqJNexWdISfzM08FEUcKQmp6MWdUAPoSRceNQ+RTW5Pol9riJEAuh07hMl/zXtJ9vkFkQ+Dp79VvE5l3O45dpWpU1r6DRCc+PEjkgAyJVkBYPXmk2uUXb8aZOErErEHQ/xVZYv8h1Up/GpLV0N/J8c+yGob7YkBVuDsXwlZaftfN8XJIvZCKaJ49gUaRv3lr5IF6UGnOESGrcRPAJMh8YfcWU1ET84bF94RZrkKtu0hnEpUzWFgalh2wxx9wdZ4eLtLKEtIsCy9Ald5ydf6RUzKv413ICrSdaBIe+aU1Nlm9ZLIqUgY6YSlMk0E65yl5vKKR5huSzYAdL0JVQpPGFmG7GrhZKc4z4s95DI5ILEzc5CPi3KGZUMBzzOCNlYDi2vrhxpDDL1KSUvFt3Zt/Et7kw5HSbpIqeD4Jsed430YLjLhasjmx6ywC3EyfvEErfOxSITWprushReyWzFHUv/QNWJNH0opYC0NnMVWqXOk10jPRgeHYurNymm9aJAPv53FSvpukJQBJPxYz6hL6FIVbghqn5ZNt2UF7iG5CCt28mgftSHKvmSLts+VLi1SHko5SZXaAkPC8J9+okjrd62hVooLpbTFz+xadPbWLE9k+/GeeKLP7SH46Z+uSTrOOa6V4uURw3G3+Ikd3YiT+KNSuyGN7/UdJOoZzgre4jLFxwz9RuL5SVSFTgParWoqza4vl+d7MSXl2Glr7O7nzcdPpXO8HRmTP4lL386YhgexlyNSQTGRVF1Y/CfiGuxSQJ1uIO7Trydz6P8ObgNGRUjLJo8TfyniwQ339Fq2gNTkj9eJC8JjXwkB6bbK34ukkbgecHkAKM7ClgWQ3bbntP9az8XCW50S9/jJTEfEvfMcJC5sk3TPxdJEEXB7BCjOwpQS0y6D4I/qfPTINzvTibd4ieN/n/xQrSElP/45rXot/USvwZSG6CkhO+Ejb7z7PCfgluypI87wsTDodH82IM6Ls6QqpHCfI9v+hTFgey8O6sztOvLFq1AZu12vc3SoGIkGgA88gqDQa1eL70KhFzAjbE/XUJfvFMq/CYck5gc20vR1U8sbYkd5PxFBK0oiDwFgUde5NcBUkKrTEXdVRtENAjN4FikfkVLXGAUs9IV5PG5xrJ0zIvSI/sysm0GN3UXUiRk+NnMhZgMDJ/+kaEI+BxuuYdbTcuPa9DbxgcWyqaHF9B67qh8BXl6buBG+DXQhn9NLT2yniRs1XMuNksHhITVo5rnyjsg+SBOPm40J+8NOk9x06wCj/Q3gn5c9SUg5AJiixOUlnLBYgASgV4i+YgD2Yr7q68l2hfwoSu0G/lwW4A+owsSqSmz1fDYw27ockiLCKZ11sgEGsTVZFGV6y3hygD/0kGJdJvKFdAtOaYsk0wjxZkdCY8O3bwulIRYBdI2t6S/eGNzdg9o7PhuJa93zjDgL/bDzLF0YSPlYR2No8p5UfKlZ9kxqXD/5asT/y3ucjO/o7eqWPjWUCdMOdC+8FEVMp347i0Gl6lU3aOPCQqQC9AUUYZu5RUymSu9OcEFXB0cmxc9hISnyce4cEqzgKjvYMQwacONpfjcrJjq6jsuPBfjUd+tugKPGxJaplf5cpQrOCj+NaMeeK/yGxCOgWFMVq6lSNCS8UlisP825HcUIIgULXwgp7qbirORoDNd7mk4iCEMjF2RCFAjxe9BqnQU7HifyqFBi66ZEAmaBR2q8hST57aJt5hhqGQX9ltzhhERyZT2Uq5miwvQ8tzKG4oHAYlOS/lmwMj9CAnWG32uqsbHlWZEFmD/s5SHy2hJNWPnVBvUAFAXOkElXqAhkXUhjERbKTbIAoyquRBhuT36EFWY+5h8dPnLPtt0qOAwmhxicrdIBwPXBVSFUiItdGMrEgEuIBgFAyMT33N8k6G4ps8jciuBO0Ln6u0yaXKC+MqLRgP+MPSRq7ioHKS+EIz6/Ewz2OK8CtBjRT9+392RwNbh2DthQe8b9C3CNSEjDjHV07VKW5GSUx9A69kKQ+U8v9iKRAYjzOKFVe6HsJkSslrER8ae+kOKAY5Vvl65zqe6+vYgL2Vcor31qiVKb3rVSIQoUqVZ9BErl1nXBc6FPKvvBtX8FlG4kA7jVA9cr5S7ujPuJbJyqot5LZ5qpPC37VgySWVj95+9w3nfaAxaHZoGywpGWw510oZ/4lT32kp9o96bqipfjJalk0THWnjljpd5FxNZb9nrnWloaGhoaGho/G7Ifpx1IPXKWu/ym3eqX9w59vIWR7cHUGi397rzt8c0Z6RiMns9N7Iofd1ZTp/O8NLu7IfpfnMJ37fcIdLO4iMUkgD91Ku320oteLZ7o0lrTUTSg/udpt9ZcmmnDZjsNPjhF05xnWgrGTRwCeyDJDydlNbLssxo0kwHfzQKYiAN/gOLrgN2NluSNDkrqtqUuSR7TFGm2NeFkWHhif4QrXu0pkSO4ioQfPaJzizTn/0mhQNhwuZm3esuXMh/z1+neP+LtNYw2ouGka1dcr5Na/Gv3ezV8xZzUJXFulauqhYp1o06Kelg3e69Gj00Qu81MybrxZqVp9iCzfK1Cb0tjeK11V4TtSsvexwR9ag7mhTGhRvNOjVQ/BHk9b100p+4XbixwjinWpS5ZBG8k3ayeTDrZJ31KOMKxtEK6uAm6pDwz9PlYBm04XNAtGa0bkHHHdpRrSiKzMB11Q6IohW4ozlu+MrWH2UzMlg2rvAP3DaIByZwlmbNdIYl0hloQgf+TbS6IOYAOlXAX+e4TJhddNekXN2HWyRddaMgTV1c2gkCNKAuuWe4pAF9NZcLYjqFG63Xf2V4iIi/G4zgu6DzYn3kRWEOavkGzCdEEphXI6gRSZATg3TeZOdb9NeDoNBw6uHGFosaDTuv6wW1rTraVgYdFLgzAsWB0oNOO0EAdkMNtOVOUIQFVuTqaWa0wdMOUMit3ZHu8ODKj74N57UJ/gBVAW68BbPX7aV0oF1SJyNCw6ZwvxkPGkWfvlspI7sIUJQoDRBQAb11p+sBaMO5aN2jmyamMAV9cMeZWzeIkI2LDxJvjJHbajbRB3p0Xs/h/5E7N/oBekHXC9iSVTs4L4oGCs0ISFOY5IsyuaAKhzLuuN2sG8D0gwixZDnCF3ezRRDqpo2J2+p7UY8q1BKDd7e0OHZE1N10sfhP1lzAyLuLgph3M3XdNdmCU/citi9rHaTr1/POokUNvxGkUfBXeV5bC1S47mIATdzFrI0BBLwLBtk0jdy/iAAba8paWtBksp4a0wVYHx4rXj9KwCnIpggg06ApBYwOvCuMuzWnvxVyJtgT2TyR9TvM8LFJq8K/6e9iHeCV/XnHOC/Iv4jdNaE1NUDB2jvzvgEXYI8GHsumH8SVVHDRctUC8XTHBrJiduwdVIfF5FVZv9mpy4O/1h8kEzkQsr6aezT6OzKR/rv/pmINDQ0NDQ0NDQ0NDQ0NDQ0NDQ0NDQ0NDQ0NDQ0NDQ0NDQ0NDQ2Nj4b/At+SeyFK6PkA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7150" y="-1363663"/>
            <a:ext cx="4219575" cy="2847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0" name="Picture 8" descr="Locks-Header2"/>
          <p:cNvPicPr>
            <a:picLocks noChangeAspect="1" noChangeArrowheads="1"/>
          </p:cNvPicPr>
          <p:nvPr/>
        </p:nvPicPr>
        <p:blipFill>
          <a:blip r:embed="rId5" cstate="print"/>
          <a:srcRect r="60655"/>
          <a:stretch>
            <a:fillRect/>
          </a:stretch>
        </p:blipFill>
        <p:spPr bwMode="auto">
          <a:xfrm>
            <a:off x="4860032" y="3212976"/>
            <a:ext cx="4032448" cy="1962150"/>
          </a:xfrm>
          <a:prstGeom prst="rect">
            <a:avLst/>
          </a:prstGeom>
          <a:noFill/>
        </p:spPr>
      </p:pic>
      <p:sp>
        <p:nvSpPr>
          <p:cNvPr id="3082" name="AutoShape 10" descr="Image result for cycling world magazin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 descr="http://www.riderhq.com/cms/adalta-cc-group/images/716/ima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1844824"/>
            <a:ext cx="1309836" cy="1309836"/>
          </a:xfrm>
          <a:prstGeom prst="rect">
            <a:avLst/>
          </a:prstGeom>
          <a:noFill/>
        </p:spPr>
      </p:pic>
      <p:pic>
        <p:nvPicPr>
          <p:cNvPr id="2050" name="Picture 2" descr="https://thanetrc.files.wordpress.com/2016/05/image2.jpg?w=1200&amp;h=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124744"/>
            <a:ext cx="3780419" cy="2520280"/>
          </a:xfrm>
          <a:prstGeom prst="rect">
            <a:avLst/>
          </a:prstGeom>
          <a:noFill/>
        </p:spPr>
      </p:pic>
      <p:pic>
        <p:nvPicPr>
          <p:cNvPr id="11" name="Picture 10" descr="TRC 70th logo on black b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993904"/>
            <a:ext cx="1923737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en-GB" dirty="0" err="1" smtClean="0"/>
              <a:t>Betteshanger</a:t>
            </a:r>
            <a:r>
              <a:rPr lang="en-GB" dirty="0" smtClean="0"/>
              <a:t> Update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8373616" cy="4032448"/>
          </a:xfrm>
        </p:spPr>
        <p:txBody>
          <a:bodyPr>
            <a:normAutofit fontScale="77500" lnSpcReduction="20000"/>
          </a:bodyPr>
          <a:lstStyle/>
          <a:p>
            <a:r>
              <a:rPr lang="en-GB" sz="2400" dirty="0" smtClean="0"/>
              <a:t>Building of new visitors centre started winter </a:t>
            </a:r>
            <a:r>
              <a:rPr lang="en-GB" sz="2400" dirty="0" smtClean="0"/>
              <a:t>2015</a:t>
            </a:r>
          </a:p>
          <a:p>
            <a:endParaRPr lang="en-GB" sz="2400" dirty="0" smtClean="0"/>
          </a:p>
          <a:p>
            <a:r>
              <a:rPr lang="en-GB" sz="2400" dirty="0" smtClean="0"/>
              <a:t>No plans to change the cycling </a:t>
            </a:r>
            <a:r>
              <a:rPr lang="en-GB" sz="2400" dirty="0" smtClean="0"/>
              <a:t>facilities</a:t>
            </a:r>
          </a:p>
          <a:p>
            <a:endParaRPr lang="en-GB" sz="2400" dirty="0" smtClean="0"/>
          </a:p>
          <a:p>
            <a:r>
              <a:rPr lang="en-GB" sz="2400" dirty="0" smtClean="0"/>
              <a:t>TRC not received track costs for </a:t>
            </a:r>
            <a:r>
              <a:rPr lang="en-GB" sz="2400" dirty="0" smtClean="0"/>
              <a:t>2017</a:t>
            </a:r>
          </a:p>
          <a:p>
            <a:endParaRPr lang="en-GB" sz="2400" dirty="0" smtClean="0"/>
          </a:p>
          <a:p>
            <a:r>
              <a:rPr lang="en-GB" sz="2400" dirty="0" smtClean="0"/>
              <a:t>Good communications links with </a:t>
            </a:r>
            <a:r>
              <a:rPr lang="en-GB" sz="2400" dirty="0" err="1" smtClean="0"/>
              <a:t>Betteshanger</a:t>
            </a:r>
            <a:r>
              <a:rPr lang="en-GB" sz="2400" dirty="0" smtClean="0"/>
              <a:t> (bi-monthly meetings</a:t>
            </a:r>
            <a:r>
              <a:rPr lang="en-GB" sz="2400" dirty="0" smtClean="0"/>
              <a:t>)</a:t>
            </a:r>
          </a:p>
          <a:p>
            <a:endParaRPr lang="en-GB" sz="2400" dirty="0" smtClean="0"/>
          </a:p>
          <a:p>
            <a:r>
              <a:rPr lang="en-GB" sz="2400" dirty="0" smtClean="0"/>
              <a:t>Campaigning for trackside building (Joint funding from TRC, VC Deal, Deal Tri and </a:t>
            </a:r>
            <a:r>
              <a:rPr lang="en-GB" sz="2400" dirty="0" err="1" smtClean="0"/>
              <a:t>Adalta</a:t>
            </a:r>
            <a:r>
              <a:rPr lang="en-GB" sz="2400" dirty="0" smtClean="0"/>
              <a:t> CC) £1.4K per club </a:t>
            </a:r>
            <a:r>
              <a:rPr lang="en-GB" sz="2400" dirty="0" smtClean="0"/>
              <a:t>raised – Thanks to Whites Transport for supplying building shell </a:t>
            </a:r>
            <a:r>
              <a:rPr lang="en-GB" sz="2400" dirty="0" smtClean="0"/>
              <a:t>(SUCCESS</a:t>
            </a:r>
            <a:r>
              <a:rPr lang="en-GB" sz="2400" dirty="0" smtClean="0"/>
              <a:t>!!)</a:t>
            </a:r>
          </a:p>
          <a:p>
            <a:endParaRPr lang="en-GB" sz="2400" dirty="0" smtClean="0"/>
          </a:p>
          <a:p>
            <a:r>
              <a:rPr lang="en-GB" sz="2400" dirty="0" smtClean="0"/>
              <a:t>Container for bike/equipment </a:t>
            </a:r>
            <a:r>
              <a:rPr lang="en-GB" sz="2400" dirty="0" smtClean="0"/>
              <a:t>storage in place (Thanks to George Jenkins) </a:t>
            </a:r>
            <a:r>
              <a:rPr lang="en-GB" sz="2400" dirty="0" smtClean="0"/>
              <a:t>(SUCCESS!!)</a:t>
            </a:r>
          </a:p>
          <a:p>
            <a:endParaRPr lang="en-GB" sz="2800" dirty="0" smtClean="0"/>
          </a:p>
          <a:p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3008" r="67816" b="67797"/>
          <a:stretch>
            <a:fillRect/>
          </a:stretch>
        </p:blipFill>
        <p:spPr bwMode="auto">
          <a:xfrm>
            <a:off x="179512" y="476672"/>
            <a:ext cx="2051720" cy="97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RC 70th logo on black b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93904"/>
            <a:ext cx="1923737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8229600" cy="4525963"/>
          </a:xfrm>
        </p:spPr>
        <p:txBody>
          <a:bodyPr/>
          <a:lstStyle/>
          <a:p>
            <a:r>
              <a:rPr lang="en-GB" dirty="0" smtClean="0"/>
              <a:t>Go-Ride section (4-16 years) – 30% girls</a:t>
            </a:r>
          </a:p>
          <a:p>
            <a:r>
              <a:rPr lang="en-GB" dirty="0" smtClean="0"/>
              <a:t>Ladies novice races</a:t>
            </a:r>
          </a:p>
          <a:p>
            <a:r>
              <a:rPr lang="en-GB" dirty="0" smtClean="0"/>
              <a:t>Club membership 4-87 years</a:t>
            </a:r>
          </a:p>
          <a:p>
            <a:r>
              <a:rPr lang="en-GB" dirty="0" smtClean="0"/>
              <a:t>Family membership increasing</a:t>
            </a:r>
          </a:p>
          <a:p>
            <a:r>
              <a:rPr lang="en-GB" dirty="0" smtClean="0"/>
              <a:t>Race team as aspiration to youth to achieve</a:t>
            </a:r>
            <a:endParaRPr lang="en-GB" dirty="0"/>
          </a:p>
        </p:txBody>
      </p:sp>
      <p:pic>
        <p:nvPicPr>
          <p:cNvPr id="5" name="Picture 4" descr="TRC 70th logo on black b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93904"/>
            <a:ext cx="1923737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Thanet RC youth membership</a:t>
            </a:r>
            <a:endParaRPr lang="en-GB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683568" y="1412776"/>
          <a:ext cx="712879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TRC 70th logo on black b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93904"/>
            <a:ext cx="1923737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Thanet RC</a:t>
            </a:r>
            <a:br>
              <a:rPr lang="en-GB" dirty="0" smtClean="0"/>
            </a:br>
            <a:r>
              <a:rPr lang="en-GB" dirty="0" smtClean="0"/>
              <a:t>BC National Points 2016</a:t>
            </a:r>
            <a:endParaRPr lang="en-GB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71436865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79712" y="1700808"/>
          <a:ext cx="4871865" cy="2520279"/>
        </p:xfrm>
        <a:graphic>
          <a:graphicData uri="http://schemas.openxmlformats.org/drawingml/2006/table">
            <a:tbl>
              <a:tblPr/>
              <a:tblGrid>
                <a:gridCol w="1623955"/>
                <a:gridCol w="1623955"/>
                <a:gridCol w="1623955"/>
              </a:tblGrid>
              <a:tr h="280031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FFFFFF"/>
                          </a:solidFill>
                        </a:rPr>
                        <a:t>Rank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22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FFFFFF"/>
                          </a:solidFill>
                        </a:rPr>
                        <a:t>Rider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22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FFFFFF"/>
                          </a:solidFill>
                        </a:rPr>
                        <a:t>Points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2262"/>
                    </a:solidFill>
                  </a:tcPr>
                </a:tc>
              </a:tr>
              <a:tr h="280031">
                <a:tc>
                  <a:txBody>
                    <a:bodyPr/>
                    <a:lstStyle/>
                    <a:p>
                      <a:r>
                        <a:rPr lang="en-GB" sz="120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D7000D"/>
                          </a:solidFill>
                          <a:hlinkClick r:id="rId2"/>
                        </a:rPr>
                        <a:t>George Pittock</a:t>
                      </a:r>
                      <a:endParaRPr lang="en-GB" sz="1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37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31">
                <a:tc>
                  <a:txBody>
                    <a:bodyPr/>
                    <a:lstStyle/>
                    <a:p>
                      <a:r>
                        <a:rPr lang="en-GB" sz="1200"/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D7000D"/>
                          </a:solidFill>
                          <a:hlinkClick r:id="rId3"/>
                        </a:rPr>
                        <a:t>Alexander Ashman</a:t>
                      </a:r>
                      <a:endParaRPr lang="en-GB" sz="1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14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80031">
                <a:tc>
                  <a:txBody>
                    <a:bodyPr/>
                    <a:lstStyle/>
                    <a:p>
                      <a:r>
                        <a:rPr lang="en-GB" sz="1200"/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D7000D"/>
                          </a:solidFill>
                          <a:hlinkClick r:id="rId4"/>
                        </a:rPr>
                        <a:t>Hamish Reilly</a:t>
                      </a:r>
                      <a:endParaRPr lang="en-GB" sz="1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31">
                <a:tc>
                  <a:txBody>
                    <a:bodyPr/>
                    <a:lstStyle/>
                    <a:p>
                      <a:r>
                        <a:rPr lang="en-GB" sz="1200"/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D7000D"/>
                          </a:solidFill>
                          <a:hlinkClick r:id="rId5"/>
                        </a:rPr>
                        <a:t>Joshua Chivilo</a:t>
                      </a:r>
                      <a:endParaRPr lang="en-GB" sz="1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80031">
                <a:tc>
                  <a:txBody>
                    <a:bodyPr/>
                    <a:lstStyle/>
                    <a:p>
                      <a:r>
                        <a:rPr lang="en-GB" sz="1200"/>
                        <a:t>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D7000D"/>
                          </a:solidFill>
                          <a:hlinkClick r:id="rId6"/>
                        </a:rPr>
                        <a:t>Toby Perry</a:t>
                      </a:r>
                      <a:endParaRPr lang="en-GB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31">
                <a:tc>
                  <a:txBody>
                    <a:bodyPr/>
                    <a:lstStyle/>
                    <a:p>
                      <a:r>
                        <a:rPr lang="en-GB" sz="1200"/>
                        <a:t>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D7000D"/>
                          </a:solidFill>
                          <a:hlinkClick r:id="rId7"/>
                        </a:rPr>
                        <a:t>Lance Childs</a:t>
                      </a:r>
                      <a:endParaRPr lang="en-GB" sz="1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80031">
                <a:tc>
                  <a:txBody>
                    <a:bodyPr/>
                    <a:lstStyle/>
                    <a:p>
                      <a:r>
                        <a:rPr lang="en-GB" sz="1200"/>
                        <a:t>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D7000D"/>
                          </a:solidFill>
                          <a:hlinkClick r:id="rId8"/>
                        </a:rPr>
                        <a:t>Flynn Robinson</a:t>
                      </a:r>
                      <a:endParaRPr lang="en-GB" sz="1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0031">
                <a:tc>
                  <a:txBody>
                    <a:bodyPr/>
                    <a:lstStyle/>
                    <a:p>
                      <a:r>
                        <a:rPr lang="en-GB" sz="1200"/>
                        <a:t>Total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81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979712" y="4653136"/>
          <a:ext cx="4992216" cy="1645920"/>
        </p:xfrm>
        <a:graphic>
          <a:graphicData uri="http://schemas.openxmlformats.org/drawingml/2006/table">
            <a:tbl>
              <a:tblPr/>
              <a:tblGrid>
                <a:gridCol w="1664072"/>
                <a:gridCol w="1664072"/>
                <a:gridCol w="1664072"/>
              </a:tblGrid>
              <a:tr h="254888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FFFFFF"/>
                          </a:solidFill>
                        </a:rPr>
                        <a:t>Rank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22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FFFFFF"/>
                          </a:solidFill>
                        </a:rPr>
                        <a:t>Rider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22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FFFFFF"/>
                          </a:solidFill>
                        </a:rPr>
                        <a:t>Points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2262"/>
                    </a:solidFill>
                  </a:tcPr>
                </a:tc>
              </a:tr>
              <a:tr h="254888">
                <a:tc>
                  <a:txBody>
                    <a:bodyPr/>
                    <a:lstStyle/>
                    <a:p>
                      <a:r>
                        <a:rPr lang="en-GB" sz="120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D7000D"/>
                          </a:solidFill>
                          <a:hlinkClick r:id="rId9"/>
                        </a:rPr>
                        <a:t>Oliver Robinson</a:t>
                      </a:r>
                      <a:endParaRPr lang="en-GB" sz="1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121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888">
                <a:tc>
                  <a:txBody>
                    <a:bodyPr/>
                    <a:lstStyle/>
                    <a:p>
                      <a:r>
                        <a:rPr lang="en-GB" sz="1200"/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D7000D"/>
                          </a:solidFill>
                          <a:hlinkClick r:id="rId10"/>
                        </a:rPr>
                        <a:t>Rob Milnes</a:t>
                      </a:r>
                      <a:endParaRPr lang="en-GB" sz="1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40</a:t>
                      </a:r>
                      <a:endParaRPr lang="en-GB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54888">
                <a:tc>
                  <a:txBody>
                    <a:bodyPr/>
                    <a:lstStyle/>
                    <a:p>
                      <a:r>
                        <a:rPr lang="en-GB" sz="1200"/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D7000D"/>
                          </a:solidFill>
                          <a:hlinkClick r:id="rId11"/>
                        </a:rPr>
                        <a:t>Alastair Clifford</a:t>
                      </a:r>
                      <a:endParaRPr lang="en-GB" sz="1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888">
                <a:tc>
                  <a:txBody>
                    <a:bodyPr/>
                    <a:lstStyle/>
                    <a:p>
                      <a:r>
                        <a:rPr lang="en-GB" sz="1200"/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D7000D"/>
                          </a:solidFill>
                          <a:hlinkClick r:id="rId12"/>
                        </a:rPr>
                        <a:t>Toby Hammond</a:t>
                      </a:r>
                      <a:endParaRPr lang="en-GB" sz="1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</a:tr>
              <a:tr h="254888">
                <a:tc>
                  <a:txBody>
                    <a:bodyPr/>
                    <a:lstStyle/>
                    <a:p>
                      <a:r>
                        <a:rPr lang="en-GB" sz="1200"/>
                        <a:t>Total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164</a:t>
                      </a:r>
                      <a:endParaRPr lang="en-GB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" name="Picture 8" descr="TRC 70th logo on black bg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5993904"/>
            <a:ext cx="1923737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1143000"/>
          </a:xfrm>
        </p:spPr>
        <p:txBody>
          <a:bodyPr>
            <a:noAutofit/>
          </a:bodyPr>
          <a:lstStyle/>
          <a:p>
            <a:r>
              <a:rPr lang="en-GB" sz="8800" b="1" dirty="0" smtClean="0"/>
              <a:t>SOCIAL</a:t>
            </a:r>
            <a:endParaRPr lang="en-GB" sz="8800" b="1" dirty="0"/>
          </a:p>
        </p:txBody>
      </p:sp>
      <p:pic>
        <p:nvPicPr>
          <p:cNvPr id="5" name="Picture 4" descr="TRC 70th logo on black b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93904"/>
            <a:ext cx="1923737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noAutofit/>
          </a:bodyPr>
          <a:lstStyle/>
          <a:p>
            <a:r>
              <a:rPr lang="en-GB" sz="2800" dirty="0" smtClean="0"/>
              <a:t>Eastbourne weekend (4 riders under 12!)</a:t>
            </a:r>
          </a:p>
          <a:p>
            <a:endParaRPr lang="en-GB" sz="600" dirty="0"/>
          </a:p>
          <a:p>
            <a:r>
              <a:rPr lang="en-GB" sz="2800" dirty="0" smtClean="0"/>
              <a:t>Paris-Roubaix watching (April)</a:t>
            </a:r>
          </a:p>
          <a:p>
            <a:endParaRPr lang="en-GB" sz="600" dirty="0"/>
          </a:p>
          <a:p>
            <a:endParaRPr lang="en-GB" sz="600" dirty="0"/>
          </a:p>
          <a:p>
            <a:r>
              <a:rPr lang="en-GB" sz="2800" dirty="0" smtClean="0"/>
              <a:t>Summer BBQ </a:t>
            </a:r>
          </a:p>
          <a:p>
            <a:endParaRPr lang="en-GB" sz="600" dirty="0"/>
          </a:p>
          <a:p>
            <a:endParaRPr lang="en-GB" sz="600" dirty="0"/>
          </a:p>
          <a:p>
            <a:r>
              <a:rPr lang="en-GB" sz="2800" dirty="0" smtClean="0"/>
              <a:t>Monthly social meeting in St Nicholas at Wade</a:t>
            </a:r>
          </a:p>
          <a:p>
            <a:endParaRPr lang="en-GB" sz="2400" dirty="0" smtClean="0"/>
          </a:p>
          <a:p>
            <a:r>
              <a:rPr lang="en-GB" sz="2800" dirty="0" smtClean="0"/>
              <a:t>Ghent 6 trip</a:t>
            </a:r>
          </a:p>
          <a:p>
            <a:endParaRPr lang="en-GB" sz="600" dirty="0"/>
          </a:p>
          <a:p>
            <a:r>
              <a:rPr lang="en-GB" sz="2800" dirty="0" smtClean="0"/>
              <a:t>Indoor </a:t>
            </a:r>
            <a:r>
              <a:rPr lang="en-GB" sz="2800" dirty="0" err="1" smtClean="0"/>
              <a:t>Wattbike</a:t>
            </a:r>
            <a:r>
              <a:rPr lang="en-GB" sz="2800" dirty="0" smtClean="0"/>
              <a:t> championship night (Jan 2016)</a:t>
            </a:r>
          </a:p>
          <a:p>
            <a:endParaRPr lang="en-GB" sz="2800" dirty="0" smtClean="0"/>
          </a:p>
          <a:p>
            <a:r>
              <a:rPr lang="en-GB" sz="2800" dirty="0" smtClean="0"/>
              <a:t>Suggestions for 2017 – 70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year?????</a:t>
            </a:r>
            <a:endParaRPr lang="en-GB" sz="2800" dirty="0"/>
          </a:p>
        </p:txBody>
      </p:sp>
      <p:pic>
        <p:nvPicPr>
          <p:cNvPr id="5" name="Picture 4" descr="TRC 70th logo on black b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93904"/>
            <a:ext cx="1923737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1143000"/>
          </a:xfrm>
        </p:spPr>
        <p:txBody>
          <a:bodyPr>
            <a:noAutofit/>
          </a:bodyPr>
          <a:lstStyle/>
          <a:p>
            <a:r>
              <a:rPr lang="en-GB" sz="8800" b="1" dirty="0" smtClean="0"/>
              <a:t>VARIETY</a:t>
            </a:r>
            <a:endParaRPr lang="en-GB" sz="8800" b="1" dirty="0"/>
          </a:p>
        </p:txBody>
      </p:sp>
      <p:pic>
        <p:nvPicPr>
          <p:cNvPr id="5" name="Picture 4" descr="TRC 70th logo on black b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93904"/>
            <a:ext cx="1923737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Cyclo</a:t>
            </a:r>
            <a:r>
              <a:rPr lang="en-GB" dirty="0" smtClean="0"/>
              <a:t> 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363272" cy="4569371"/>
          </a:xfrm>
        </p:spPr>
        <p:txBody>
          <a:bodyPr>
            <a:normAutofit/>
          </a:bodyPr>
          <a:lstStyle/>
          <a:p>
            <a:pPr lvl="1"/>
            <a:r>
              <a:rPr lang="en-GB" sz="2000" dirty="0" err="1" smtClean="0"/>
              <a:t>Ludhaigh</a:t>
            </a:r>
            <a:r>
              <a:rPr lang="en-GB" sz="2000" dirty="0" smtClean="0"/>
              <a:t> Cook many top 3 finishes in U10 (London and EKCX League)</a:t>
            </a:r>
          </a:p>
          <a:p>
            <a:pPr lvl="1"/>
            <a:r>
              <a:rPr lang="en-GB" sz="2000" dirty="0" smtClean="0"/>
              <a:t>Freya Cook many podium finishes in U12 girls events at London and EKCX leagues)</a:t>
            </a:r>
          </a:p>
          <a:p>
            <a:pPr lvl="1"/>
            <a:r>
              <a:rPr lang="en-GB" sz="2000" dirty="0" smtClean="0"/>
              <a:t>Successful Halloween TRC </a:t>
            </a:r>
            <a:r>
              <a:rPr lang="en-GB" sz="2000" dirty="0" err="1" smtClean="0"/>
              <a:t>cyclo</a:t>
            </a:r>
            <a:r>
              <a:rPr lang="en-GB" sz="2000" dirty="0" smtClean="0"/>
              <a:t> X </a:t>
            </a:r>
            <a:r>
              <a:rPr lang="en-GB" sz="2000" dirty="0" smtClean="0"/>
              <a:t>racing</a:t>
            </a:r>
          </a:p>
          <a:p>
            <a:pPr lvl="1"/>
            <a:r>
              <a:rPr lang="en-GB" sz="2000" dirty="0" smtClean="0"/>
              <a:t>Toby Perry podiums in juniors (London and EKCX League)</a:t>
            </a:r>
          </a:p>
          <a:p>
            <a:pPr lvl="1"/>
            <a:r>
              <a:rPr lang="en-GB" sz="2000" dirty="0" smtClean="0"/>
              <a:t>Hamish O’Reilly and Jack Hill podium places in U14/16 (London and EKCX League)</a:t>
            </a:r>
          </a:p>
          <a:p>
            <a:pPr lvl="1"/>
            <a:endParaRPr lang="en-GB" sz="2000" dirty="0" smtClean="0"/>
          </a:p>
        </p:txBody>
      </p:sp>
      <p:pic>
        <p:nvPicPr>
          <p:cNvPr id="19458" name="Picture 2" descr="https://scontent-lhr3-1.xx.fbcdn.net/v/t1.0-9/14908330_10207892708503311_5623487178784847606_n.jpg?oh=df38b2e006f9b36bc62e1c07fd9f19fc&amp;oe=5896AE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17032"/>
            <a:ext cx="3765334" cy="2808312"/>
          </a:xfrm>
          <a:prstGeom prst="rect">
            <a:avLst/>
          </a:prstGeom>
          <a:noFill/>
        </p:spPr>
      </p:pic>
      <p:pic>
        <p:nvPicPr>
          <p:cNvPr id="19460" name="Picture 4" descr="https://scontent-lhr3-1.xx.fbcdn.net/v/t1.0-0/s480x480/14523132_10154556221784836_1299186068289765442_n.jpg?oh=2a460a80578460d5453bc6d306dbf6ae&amp;oe=58D4EAB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221088"/>
            <a:ext cx="2830546" cy="2122910"/>
          </a:xfrm>
          <a:prstGeom prst="rect">
            <a:avLst/>
          </a:prstGeom>
          <a:noFill/>
        </p:spPr>
      </p:pic>
      <p:pic>
        <p:nvPicPr>
          <p:cNvPr id="19462" name="Picture 6" descr="https://scontent-lhr3-1.xx.fbcdn.net/v/t1.0-0/p160x160/14344341_10207565666567467_6433439727923917236_n.jpg?oh=ad5d122e64e8223500214a62f4620ce4&amp;oe=589E75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509120"/>
            <a:ext cx="2038350" cy="152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5142</TotalTime>
  <Words>917</Words>
  <Application>Microsoft Office PowerPoint</Application>
  <PresentationFormat>On-screen Show (4:3)</PresentationFormat>
  <Paragraphs>228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Club of the Year - Thanet Sports Awards 2013 South-East British Cycling club champions 2013 National Go-Ride club of the year runner up 2014   A Club for All (Time trials, MTB, Road, Track, CycloX)</vt:lpstr>
      <vt:lpstr> Thanet RC “A CLUB FOR ALL”</vt:lpstr>
      <vt:lpstr>Slide 3</vt:lpstr>
      <vt:lpstr>Thanet RC youth membership</vt:lpstr>
      <vt:lpstr>Thanet RC BC National Points 2016</vt:lpstr>
      <vt:lpstr>SOCIAL</vt:lpstr>
      <vt:lpstr>Slide 7</vt:lpstr>
      <vt:lpstr>VARIETY</vt:lpstr>
      <vt:lpstr>Cyclo X</vt:lpstr>
      <vt:lpstr>Time Trial</vt:lpstr>
      <vt:lpstr>Road</vt:lpstr>
      <vt:lpstr>Slide 12</vt:lpstr>
      <vt:lpstr>MTB</vt:lpstr>
      <vt:lpstr>Track</vt:lpstr>
      <vt:lpstr>Lock women’s road race league series</vt:lpstr>
      <vt:lpstr>Proposal for further trophies/classifications in junior section (Girls parity with boys)</vt:lpstr>
      <vt:lpstr>THANET RC Go-Ride racing events 2016</vt:lpstr>
      <vt:lpstr>Thanet RC 4th Place in SE Go-Ride Racing championships</vt:lpstr>
      <vt:lpstr>THANET RC Youth Regional racing events 2016</vt:lpstr>
      <vt:lpstr>Go-Ride 2016 Coaching</vt:lpstr>
      <vt:lpstr>VOLUNTEERS</vt:lpstr>
      <vt:lpstr>Slide 22</vt:lpstr>
      <vt:lpstr>Slide 23</vt:lpstr>
      <vt:lpstr>Thanks to all helpers and  Sponsors</vt:lpstr>
      <vt:lpstr>Betteshanger Update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Colin Robinson</dc:creator>
  <cp:lastModifiedBy>Colin</cp:lastModifiedBy>
  <cp:revision>238</cp:revision>
  <dcterms:created xsi:type="dcterms:W3CDTF">2011-11-07T20:34:09Z</dcterms:created>
  <dcterms:modified xsi:type="dcterms:W3CDTF">2016-11-02T21:00:51Z</dcterms:modified>
</cp:coreProperties>
</file>